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9" r:id="rId4"/>
    <p:sldId id="274" r:id="rId5"/>
    <p:sldId id="259" r:id="rId6"/>
    <p:sldId id="260" r:id="rId7"/>
    <p:sldId id="261" r:id="rId8"/>
    <p:sldId id="262" r:id="rId9"/>
    <p:sldId id="263" r:id="rId10"/>
    <p:sldId id="275" r:id="rId11"/>
    <p:sldId id="264" r:id="rId12"/>
    <p:sldId id="272" r:id="rId13"/>
    <p:sldId id="277" r:id="rId14"/>
    <p:sldId id="276" r:id="rId15"/>
    <p:sldId id="269" r:id="rId16"/>
    <p:sldId id="280" r:id="rId17"/>
    <p:sldId id="270" r:id="rId18"/>
  </p:sldIdLst>
  <p:sldSz cx="18288000" cy="10287000"/>
  <p:notesSz cx="6858000" cy="9144000"/>
  <p:embeddedFontLst>
    <p:embeddedFont>
      <p:font typeface="Hussar Bold" panose="020B0604020202020204" charset="0"/>
      <p:regular r:id="rId20"/>
    </p:embeddedFont>
    <p:embeddedFont>
      <p:font typeface="Poppins Medium Bold" panose="020B0604020202020204" charset="0"/>
      <p:regular r:id="rId21"/>
    </p:embeddedFont>
    <p:embeddedFont>
      <p:font typeface="Poppins Light" panose="020B0604020202020204" charset="0"/>
      <p:regular r:id="rId22"/>
    </p:embeddedFont>
    <p:embeddedFont>
      <p:font typeface="Poppins Medium" panose="020B0604020202020204" charset="0"/>
      <p:regular r:id="rId23"/>
    </p:embeddedFont>
    <p:embeddedFont>
      <p:font typeface="Poppins Bold" panose="020B060402020202020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Poppins Light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22" autoAdjust="0"/>
    <p:restoredTop sz="94622" autoAdjust="0"/>
  </p:normalViewPr>
  <p:slideViewPr>
    <p:cSldViewPr>
      <p:cViewPr varScale="1">
        <p:scale>
          <a:sx n="44" d="100"/>
          <a:sy n="44" d="100"/>
        </p:scale>
        <p:origin x="69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BF8092-3BA2-4B6F-8FE7-DEC7A554C3B6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B95673-3E46-4BEA-AD9C-8494C418A421}">
      <dgm:prSet phldrT="[Text]" custT="1"/>
      <dgm:spPr/>
      <dgm:t>
        <a:bodyPr/>
        <a:lstStyle/>
        <a:p>
          <a:r>
            <a:rPr lang="id-ID" sz="2400" dirty="0" smtClean="0"/>
            <a:t>- Petak 50-100 m2, - fencing &amp; pelindung, -Lapisi HDPE bila ada pirit (Fe2S)</a:t>
          </a:r>
          <a:endParaRPr lang="en-US" sz="2400" dirty="0"/>
        </a:p>
      </dgm:t>
    </dgm:pt>
    <dgm:pt modelId="{1D91CBA2-B8C0-44AB-855B-42CF9E846D98}" type="parTrans" cxnId="{2DA00F1B-500F-4129-BCE7-F07F10C38673}">
      <dgm:prSet/>
      <dgm:spPr/>
      <dgm:t>
        <a:bodyPr/>
        <a:lstStyle/>
        <a:p>
          <a:endParaRPr lang="en-US"/>
        </a:p>
      </dgm:t>
    </dgm:pt>
    <dgm:pt modelId="{B2037D53-B7EE-4962-8FA4-A0AA57096DBC}" type="sibTrans" cxnId="{2DA00F1B-500F-4129-BCE7-F07F10C38673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FE8AA47A-D67C-4500-8ED5-632AF6D75C66}">
      <dgm:prSet phldrT="[Text]" custT="1"/>
      <dgm:spPr/>
      <dgm:t>
        <a:bodyPr/>
        <a:lstStyle/>
        <a:p>
          <a:r>
            <a:rPr lang="id-ID" sz="2400" dirty="0" smtClean="0"/>
            <a:t>-Keringkan dasar:retak2</a:t>
          </a:r>
        </a:p>
        <a:p>
          <a:r>
            <a:rPr lang="id-ID" sz="2400" dirty="0" smtClean="0"/>
            <a:t>-Kapur Ca(CO</a:t>
          </a:r>
          <a:r>
            <a:rPr lang="id-ID" sz="2400" baseline="-25000" dirty="0" smtClean="0"/>
            <a:t>3</a:t>
          </a:r>
          <a:r>
            <a:rPr lang="id-ID" sz="2400" dirty="0" smtClean="0"/>
            <a:t>)</a:t>
          </a:r>
          <a:r>
            <a:rPr lang="id-ID" sz="2400" baseline="-25000" dirty="0" smtClean="0"/>
            <a:t>2</a:t>
          </a:r>
          <a:r>
            <a:rPr lang="id-ID" sz="2400" dirty="0" smtClean="0"/>
            <a:t> dosis 0,1 kg/m</a:t>
          </a:r>
          <a:r>
            <a:rPr lang="id-ID" sz="2400" baseline="30000" dirty="0" smtClean="0"/>
            <a:t>2, </a:t>
          </a:r>
          <a:r>
            <a:rPr lang="id-ID" sz="2400" dirty="0" smtClean="0"/>
            <a:t>CaMg(CO</a:t>
          </a:r>
          <a:r>
            <a:rPr lang="id-ID" sz="2400" baseline="-25000" dirty="0" smtClean="0"/>
            <a:t>3</a:t>
          </a:r>
          <a:r>
            <a:rPr lang="id-ID" sz="2400" dirty="0" smtClean="0"/>
            <a:t>) dosis 0,2 kg/m</a:t>
          </a:r>
          <a:r>
            <a:rPr lang="id-ID" sz="2400" baseline="30000" dirty="0" smtClean="0"/>
            <a:t>2 </a:t>
          </a:r>
          <a:endParaRPr lang="en-US" sz="2400" dirty="0"/>
        </a:p>
      </dgm:t>
    </dgm:pt>
    <dgm:pt modelId="{E6A4CA8A-B06F-4BF9-B1D1-2E9E89BEA702}" type="parTrans" cxnId="{068BDEE7-7791-4BA4-9250-30B31F5E38C2}">
      <dgm:prSet/>
      <dgm:spPr/>
      <dgm:t>
        <a:bodyPr/>
        <a:lstStyle/>
        <a:p>
          <a:endParaRPr lang="en-US"/>
        </a:p>
      </dgm:t>
    </dgm:pt>
    <dgm:pt modelId="{E1B559E1-E3AB-4B18-9915-09207010BFD8}" type="sibTrans" cxnId="{068BDEE7-7791-4BA4-9250-30B31F5E38C2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 dirty="0"/>
        </a:p>
      </dgm:t>
    </dgm:pt>
    <dgm:pt modelId="{BF1A9FDE-CD04-40A3-869D-FCF7C5203863}">
      <dgm:prSet phldrT="[Text]" custT="1"/>
      <dgm:spPr/>
      <dgm:t>
        <a:bodyPr/>
        <a:lstStyle/>
        <a:p>
          <a:r>
            <a:rPr lang="id-ID" sz="2400" dirty="0" smtClean="0"/>
            <a:t>-Isi air salinitas 20-25 ppt, disaring 60-70cm; -plankton &amp; mikrobnthos tumbuh (transp 30-40cm)</a:t>
          </a:r>
          <a:endParaRPr lang="en-US" sz="2400" dirty="0"/>
        </a:p>
      </dgm:t>
    </dgm:pt>
    <dgm:pt modelId="{E307EC3A-8A81-48BC-9CC8-A1E01E564A02}" type="parTrans" cxnId="{619257DC-EC2F-4C0D-8139-03116A4ED149}">
      <dgm:prSet/>
      <dgm:spPr/>
      <dgm:t>
        <a:bodyPr/>
        <a:lstStyle/>
        <a:p>
          <a:endParaRPr lang="en-US"/>
        </a:p>
      </dgm:t>
    </dgm:pt>
    <dgm:pt modelId="{FBF51A68-C56B-48B2-B9C0-FEA877799326}" type="sibTrans" cxnId="{619257DC-EC2F-4C0D-8139-03116A4ED149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E4CE00DA-1368-4864-9BAF-CF7610F20E4B}">
      <dgm:prSet phldrT="[Text]" custT="1"/>
      <dgm:spPr/>
      <dgm:t>
        <a:bodyPr/>
        <a:lstStyle/>
        <a:p>
          <a:r>
            <a:rPr lang="id-ID" sz="2400" dirty="0" smtClean="0"/>
            <a:t>-Pakan buatan tepung; -Dosis: blind feeding; dibasahi &amp; dibagi 3 kali</a:t>
          </a:r>
          <a:endParaRPr lang="en-US" sz="2400" dirty="0"/>
        </a:p>
      </dgm:t>
    </dgm:pt>
    <dgm:pt modelId="{06645AB6-15A2-4BCE-B9FF-5A05BD873F22}" type="parTrans" cxnId="{88324A76-5690-40CA-A22F-800B3150338D}">
      <dgm:prSet/>
      <dgm:spPr/>
      <dgm:t>
        <a:bodyPr/>
        <a:lstStyle/>
        <a:p>
          <a:endParaRPr lang="en-US"/>
        </a:p>
      </dgm:t>
    </dgm:pt>
    <dgm:pt modelId="{68DC432C-B8AA-4C70-B16B-F65AB925212A}" type="sibTrans" cxnId="{88324A76-5690-40CA-A22F-800B3150338D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304C94F8-C200-4B0D-B302-D51033E36B1B}">
      <dgm:prSet phldrT="[Text]" custT="1"/>
      <dgm:spPr/>
      <dgm:t>
        <a:bodyPr/>
        <a:lstStyle/>
        <a:p>
          <a:r>
            <a:rPr lang="id-ID" sz="2800" dirty="0" smtClean="0"/>
            <a:t>-Panen: kurangi air; -tangkap dg seser halus &amp; ember tampungan, -ukuran 2,5-3,5 g/ekor, panjang 4 – 6 cm, SR 70-80%, -Tebar</a:t>
          </a:r>
          <a:endParaRPr lang="en-US" sz="2800" dirty="0"/>
        </a:p>
      </dgm:t>
    </dgm:pt>
    <dgm:pt modelId="{D3B63DF2-3407-47AE-BFED-56DAFE4AD6EC}" type="parTrans" cxnId="{F4389B59-B31A-4662-9FDB-2AAC7EC5158C}">
      <dgm:prSet/>
      <dgm:spPr/>
      <dgm:t>
        <a:bodyPr/>
        <a:lstStyle/>
        <a:p>
          <a:endParaRPr lang="en-US"/>
        </a:p>
      </dgm:t>
    </dgm:pt>
    <dgm:pt modelId="{79867CA0-FCA4-4DAE-8821-E44B3A202ED5}" type="sibTrans" cxnId="{F4389B59-B31A-4662-9FDB-2AAC7EC5158C}">
      <dgm:prSet/>
      <dgm:spPr/>
      <dgm:t>
        <a:bodyPr/>
        <a:lstStyle/>
        <a:p>
          <a:endParaRPr lang="en-US"/>
        </a:p>
      </dgm:t>
    </dgm:pt>
    <dgm:pt modelId="{D6EC31A8-B842-4D6F-94EE-EA320AA52826}">
      <dgm:prSet phldrT="[Text]" custT="1"/>
      <dgm:spPr/>
      <dgm:t>
        <a:bodyPr/>
        <a:lstStyle/>
        <a:p>
          <a:r>
            <a:rPr lang="id-ID" sz="2400" dirty="0" smtClean="0"/>
            <a:t>Pupuk kotoran ayam kering 0,75-1kg/m2 +Urea &amp; SP36 (3:1) 50kg/Ha </a:t>
          </a:r>
          <a:endParaRPr lang="en-US" sz="2400" dirty="0"/>
        </a:p>
      </dgm:t>
    </dgm:pt>
    <dgm:pt modelId="{D441BD6F-5E3A-4A76-9107-FF6FCD9DCF58}" type="parTrans" cxnId="{E8F248CF-E3FE-4050-A2FD-EF92C72A4C8C}">
      <dgm:prSet/>
      <dgm:spPr/>
      <dgm:t>
        <a:bodyPr/>
        <a:lstStyle/>
        <a:p>
          <a:endParaRPr lang="en-US"/>
        </a:p>
      </dgm:t>
    </dgm:pt>
    <dgm:pt modelId="{BBFE93E3-5E33-455D-B9EF-75C538196870}" type="sibTrans" cxnId="{E8F248CF-E3FE-4050-A2FD-EF92C72A4C8C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2590AD85-B480-4A07-B7D8-6E2C317AF09C}">
      <dgm:prSet phldrT="[Text]" custT="1"/>
      <dgm:spPr/>
      <dgm:t>
        <a:bodyPr/>
        <a:lstStyle/>
        <a:p>
          <a:r>
            <a:rPr lang="id-ID" sz="2400" dirty="0" smtClean="0"/>
            <a:t>-Tebar PL8-10 pdt tebar 500-1000 ekor/m</a:t>
          </a:r>
          <a:r>
            <a:rPr lang="id-ID" sz="2400" baseline="30000" dirty="0" smtClean="0"/>
            <a:t>3</a:t>
          </a:r>
          <a:r>
            <a:rPr lang="id-ID" sz="2400" dirty="0" smtClean="0"/>
            <a:t>  (350-700 ekor/m</a:t>
          </a:r>
          <a:r>
            <a:rPr lang="id-ID" sz="2400" baseline="30000" dirty="0" smtClean="0"/>
            <a:t>2), -aklimatiasi dan lepas</a:t>
          </a:r>
          <a:r>
            <a:rPr lang="id-ID" sz="2400" dirty="0" smtClean="0"/>
            <a:t>  </a:t>
          </a:r>
          <a:endParaRPr lang="en-US" sz="2400" dirty="0"/>
        </a:p>
      </dgm:t>
    </dgm:pt>
    <dgm:pt modelId="{E7691491-4124-4431-A19D-5B7D42173306}" type="parTrans" cxnId="{5BD6460D-AF04-4500-AEE1-2DD6A9A47D30}">
      <dgm:prSet/>
      <dgm:spPr/>
      <dgm:t>
        <a:bodyPr/>
        <a:lstStyle/>
        <a:p>
          <a:endParaRPr lang="en-US"/>
        </a:p>
      </dgm:t>
    </dgm:pt>
    <dgm:pt modelId="{45B8B04D-421A-4D69-9B15-03579785AE6C}" type="sibTrans" cxnId="{5BD6460D-AF04-4500-AEE1-2DD6A9A47D30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A4B18E76-301C-4247-AE24-4546EDB5DF09}">
      <dgm:prSet phldrT="[Text]"/>
      <dgm:spPr/>
      <dgm:t>
        <a:bodyPr/>
        <a:lstStyle/>
        <a:p>
          <a:r>
            <a:rPr lang="id-ID" dirty="0" smtClean="0"/>
            <a:t>-Tebar pd tambak yg sdh disiapkan</a:t>
          </a:r>
          <a:endParaRPr lang="en-US" dirty="0"/>
        </a:p>
      </dgm:t>
    </dgm:pt>
    <dgm:pt modelId="{46AEF5AC-45E2-45E3-B0E5-8836119FDA82}" type="parTrans" cxnId="{49C56B54-A0F5-42B0-933E-1D63BABE1858}">
      <dgm:prSet/>
      <dgm:spPr/>
      <dgm:t>
        <a:bodyPr/>
        <a:lstStyle/>
        <a:p>
          <a:endParaRPr lang="en-US"/>
        </a:p>
      </dgm:t>
    </dgm:pt>
    <dgm:pt modelId="{80A4F032-F9C1-4944-A198-F23FE3BFCECE}" type="sibTrans" cxnId="{49C56B54-A0F5-42B0-933E-1D63BABE1858}">
      <dgm:prSet/>
      <dgm:spPr/>
      <dgm:t>
        <a:bodyPr/>
        <a:lstStyle/>
        <a:p>
          <a:endParaRPr lang="en-US"/>
        </a:p>
      </dgm:t>
    </dgm:pt>
    <dgm:pt modelId="{3B44FAD7-1A5F-42A6-AF79-B13041629FAD}" type="pres">
      <dgm:prSet presAssocID="{5CBF8092-3BA2-4B6F-8FE7-DEC7A554C3B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779BCC-64F2-4069-ADD3-5C276931D460}" type="pres">
      <dgm:prSet presAssocID="{59B95673-3E46-4BEA-AD9C-8494C418A421}" presName="node" presStyleLbl="node1" presStyleIdx="0" presStyleCnt="8" custScaleX="153854" custScaleY="170046" custLinFactNeighborY="124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B466D0-AE2B-4B29-9C13-3D2F28C7D7C5}" type="pres">
      <dgm:prSet presAssocID="{B2037D53-B7EE-4962-8FA4-A0AA57096DBC}" presName="sibTrans" presStyleLbl="sibTrans2D1" presStyleIdx="0" presStyleCnt="7"/>
      <dgm:spPr/>
      <dgm:t>
        <a:bodyPr/>
        <a:lstStyle/>
        <a:p>
          <a:endParaRPr lang="en-US"/>
        </a:p>
      </dgm:t>
    </dgm:pt>
    <dgm:pt modelId="{31599B39-5954-4BEF-8A5A-691EDDFAF7AA}" type="pres">
      <dgm:prSet presAssocID="{B2037D53-B7EE-4962-8FA4-A0AA57096DBC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CBEBEF5D-E82E-4C78-B1D7-5507223548E8}" type="pres">
      <dgm:prSet presAssocID="{FE8AA47A-D67C-4500-8ED5-632AF6D75C66}" presName="node" presStyleLbl="node1" presStyleIdx="1" presStyleCnt="8" custScaleX="139187" custScaleY="170046" custLinFactNeighborX="-541" custLinFactNeighborY="122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4ACD23-25D9-486E-9C48-323A5A04844E}" type="pres">
      <dgm:prSet presAssocID="{E1B559E1-E3AB-4B18-9915-09207010BFD8}" presName="sibTrans" presStyleLbl="sibTrans2D1" presStyleIdx="1" presStyleCnt="7"/>
      <dgm:spPr/>
      <dgm:t>
        <a:bodyPr/>
        <a:lstStyle/>
        <a:p>
          <a:endParaRPr lang="en-US"/>
        </a:p>
      </dgm:t>
    </dgm:pt>
    <dgm:pt modelId="{AE262F7A-9E06-41D8-AD66-5EFD90D307A8}" type="pres">
      <dgm:prSet presAssocID="{E1B559E1-E3AB-4B18-9915-09207010BFD8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FBCDD103-679B-41C5-B862-EB750A238099}" type="pres">
      <dgm:prSet presAssocID="{D6EC31A8-B842-4D6F-94EE-EA320AA52826}" presName="node" presStyleLbl="node1" presStyleIdx="2" presStyleCnt="8" custScaleX="139187" custScaleY="170046" custLinFactNeighborY="124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17C1A2-F484-4E08-8435-13AE080B4E88}" type="pres">
      <dgm:prSet presAssocID="{BBFE93E3-5E33-455D-B9EF-75C538196870}" presName="sibTrans" presStyleLbl="sibTrans2D1" presStyleIdx="2" presStyleCnt="7"/>
      <dgm:spPr/>
      <dgm:t>
        <a:bodyPr/>
        <a:lstStyle/>
        <a:p>
          <a:endParaRPr lang="en-US"/>
        </a:p>
      </dgm:t>
    </dgm:pt>
    <dgm:pt modelId="{14766DBC-0559-4F99-BC8A-48FC8DA1ED5E}" type="pres">
      <dgm:prSet presAssocID="{BBFE93E3-5E33-455D-B9EF-75C538196870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3BA1AC6E-C7EB-456E-B0B2-8820D4CE07A3}" type="pres">
      <dgm:prSet presAssocID="{BF1A9FDE-CD04-40A3-869D-FCF7C5203863}" presName="node" presStyleLbl="node1" presStyleIdx="3" presStyleCnt="8" custScaleX="139187" custScaleY="1630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CAB8A-7177-4BAA-B09B-AB5D18AB8699}" type="pres">
      <dgm:prSet presAssocID="{FBF51A68-C56B-48B2-B9C0-FEA877799326}" presName="sibTrans" presStyleLbl="sibTrans2D1" presStyleIdx="3" presStyleCnt="7"/>
      <dgm:spPr/>
      <dgm:t>
        <a:bodyPr/>
        <a:lstStyle/>
        <a:p>
          <a:endParaRPr lang="en-US"/>
        </a:p>
      </dgm:t>
    </dgm:pt>
    <dgm:pt modelId="{AD210185-CD48-4B35-925D-2D3D148A824B}" type="pres">
      <dgm:prSet presAssocID="{FBF51A68-C56B-48B2-B9C0-FEA877799326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49DF60E2-8B34-4493-B7B8-0BE92E57F17E}" type="pres">
      <dgm:prSet presAssocID="{2590AD85-B480-4A07-B7D8-6E2C317AF09C}" presName="node" presStyleLbl="node1" presStyleIdx="4" presStyleCnt="8" custScaleX="139187" custScaleY="1630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C3DF34-D447-4885-BA76-326106E79226}" type="pres">
      <dgm:prSet presAssocID="{45B8B04D-421A-4D69-9B15-03579785AE6C}" presName="sibTrans" presStyleLbl="sibTrans2D1" presStyleIdx="4" presStyleCnt="7"/>
      <dgm:spPr/>
      <dgm:t>
        <a:bodyPr/>
        <a:lstStyle/>
        <a:p>
          <a:endParaRPr lang="en-US"/>
        </a:p>
      </dgm:t>
    </dgm:pt>
    <dgm:pt modelId="{D0706A58-8BFB-43C9-A26C-45532F8DE00A}" type="pres">
      <dgm:prSet presAssocID="{45B8B04D-421A-4D69-9B15-03579785AE6C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DA085F3D-EFC8-460B-8598-016462F38507}" type="pres">
      <dgm:prSet presAssocID="{E4CE00DA-1368-4864-9BAF-CF7610F20E4B}" presName="node" presStyleLbl="node1" presStyleIdx="5" presStyleCnt="8" custScaleX="153854" custScaleY="163001" custLinFactNeighborX="-5606" custLinFactNeighborY="33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1DCED2-6E97-4412-81E8-4C3373668936}" type="pres">
      <dgm:prSet presAssocID="{68DC432C-B8AA-4C70-B16B-F65AB925212A}" presName="sibTrans" presStyleLbl="sibTrans2D1" presStyleIdx="5" presStyleCnt="7"/>
      <dgm:spPr/>
      <dgm:t>
        <a:bodyPr/>
        <a:lstStyle/>
        <a:p>
          <a:endParaRPr lang="en-US"/>
        </a:p>
      </dgm:t>
    </dgm:pt>
    <dgm:pt modelId="{3D61EE47-07DB-462A-B94D-FEE2861DF3F6}" type="pres">
      <dgm:prSet presAssocID="{68DC432C-B8AA-4C70-B16B-F65AB925212A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78A136F9-40B0-42B2-A8FA-BED39DF98F94}" type="pres">
      <dgm:prSet presAssocID="{304C94F8-C200-4B0D-B302-D51033E36B1B}" presName="node" presStyleLbl="node1" presStyleIdx="6" presStyleCnt="8" custScaleX="203981" custScaleY="171780" custLinFactNeighborX="-30982" custLinFactNeighborY="-6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77B73-9AEB-4D73-9600-01EB3777AC10}" type="pres">
      <dgm:prSet presAssocID="{79867CA0-FCA4-4DAE-8821-E44B3A202ED5}" presName="sibTrans" presStyleLbl="sibTrans2D1" presStyleIdx="6" presStyleCnt="7"/>
      <dgm:spPr/>
      <dgm:t>
        <a:bodyPr/>
        <a:lstStyle/>
        <a:p>
          <a:endParaRPr lang="en-US"/>
        </a:p>
      </dgm:t>
    </dgm:pt>
    <dgm:pt modelId="{C32807F0-EABD-4FC2-B7D8-CFDE7BCBA362}" type="pres">
      <dgm:prSet presAssocID="{79867CA0-FCA4-4DAE-8821-E44B3A202ED5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450C2EC8-BFE5-4F3E-BBAA-DED45EDCB4AB}" type="pres">
      <dgm:prSet presAssocID="{A4B18E76-301C-4247-AE24-4546EDB5DF09}" presName="node" presStyleLbl="node1" presStyleIdx="7" presStyleCnt="8" custScaleX="203981" custScaleY="171780" custLinFactNeighborX="-30982" custLinFactNeighborY="-6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0F9D35-2624-429B-A59B-0F8D39E12C7F}" type="presOf" srcId="{FBF51A68-C56B-48B2-B9C0-FEA877799326}" destId="{53CCAB8A-7177-4BAA-B09B-AB5D18AB8699}" srcOrd="0" destOrd="0" presId="urn:microsoft.com/office/officeart/2005/8/layout/process5"/>
    <dgm:cxn modelId="{9101CBFE-1186-49F5-96F5-12B79F647D56}" type="presOf" srcId="{59B95673-3E46-4BEA-AD9C-8494C418A421}" destId="{4F779BCC-64F2-4069-ADD3-5C276931D460}" srcOrd="0" destOrd="0" presId="urn:microsoft.com/office/officeart/2005/8/layout/process5"/>
    <dgm:cxn modelId="{C5EF3E68-8356-4947-85F3-58729494FC57}" type="presOf" srcId="{E4CE00DA-1368-4864-9BAF-CF7610F20E4B}" destId="{DA085F3D-EFC8-460B-8598-016462F38507}" srcOrd="0" destOrd="0" presId="urn:microsoft.com/office/officeart/2005/8/layout/process5"/>
    <dgm:cxn modelId="{CBFED572-C1A7-4094-A1FE-9472AC977EE4}" type="presOf" srcId="{2590AD85-B480-4A07-B7D8-6E2C317AF09C}" destId="{49DF60E2-8B34-4493-B7B8-0BE92E57F17E}" srcOrd="0" destOrd="0" presId="urn:microsoft.com/office/officeart/2005/8/layout/process5"/>
    <dgm:cxn modelId="{0627FFE2-CD77-4D3A-BE1F-F5361A2A54F6}" type="presOf" srcId="{79867CA0-FCA4-4DAE-8821-E44B3A202ED5}" destId="{C32807F0-EABD-4FC2-B7D8-CFDE7BCBA362}" srcOrd="1" destOrd="0" presId="urn:microsoft.com/office/officeart/2005/8/layout/process5"/>
    <dgm:cxn modelId="{E4129E6A-BE4F-4D06-A8BB-E05CEABB0811}" type="presOf" srcId="{B2037D53-B7EE-4962-8FA4-A0AA57096DBC}" destId="{A9B466D0-AE2B-4B29-9C13-3D2F28C7D7C5}" srcOrd="0" destOrd="0" presId="urn:microsoft.com/office/officeart/2005/8/layout/process5"/>
    <dgm:cxn modelId="{619257DC-EC2F-4C0D-8139-03116A4ED149}" srcId="{5CBF8092-3BA2-4B6F-8FE7-DEC7A554C3B6}" destId="{BF1A9FDE-CD04-40A3-869D-FCF7C5203863}" srcOrd="3" destOrd="0" parTransId="{E307EC3A-8A81-48BC-9CC8-A1E01E564A02}" sibTransId="{FBF51A68-C56B-48B2-B9C0-FEA877799326}"/>
    <dgm:cxn modelId="{E8F248CF-E3FE-4050-A2FD-EF92C72A4C8C}" srcId="{5CBF8092-3BA2-4B6F-8FE7-DEC7A554C3B6}" destId="{D6EC31A8-B842-4D6F-94EE-EA320AA52826}" srcOrd="2" destOrd="0" parTransId="{D441BD6F-5E3A-4A76-9107-FF6FCD9DCF58}" sibTransId="{BBFE93E3-5E33-455D-B9EF-75C538196870}"/>
    <dgm:cxn modelId="{B2E02096-C688-435A-807F-69820B70E4ED}" type="presOf" srcId="{E1B559E1-E3AB-4B18-9915-09207010BFD8}" destId="{AE262F7A-9E06-41D8-AD66-5EFD90D307A8}" srcOrd="1" destOrd="0" presId="urn:microsoft.com/office/officeart/2005/8/layout/process5"/>
    <dgm:cxn modelId="{6F83B951-2138-4D26-9F60-65F7741643FD}" type="presOf" srcId="{68DC432C-B8AA-4C70-B16B-F65AB925212A}" destId="{451DCED2-6E97-4412-81E8-4C3373668936}" srcOrd="0" destOrd="0" presId="urn:microsoft.com/office/officeart/2005/8/layout/process5"/>
    <dgm:cxn modelId="{132D8C0E-59D3-4833-9197-A939D4A873D8}" type="presOf" srcId="{BF1A9FDE-CD04-40A3-869D-FCF7C5203863}" destId="{3BA1AC6E-C7EB-456E-B0B2-8820D4CE07A3}" srcOrd="0" destOrd="0" presId="urn:microsoft.com/office/officeart/2005/8/layout/process5"/>
    <dgm:cxn modelId="{ABCFF2AD-4341-4A85-8C13-70387338DBFA}" type="presOf" srcId="{68DC432C-B8AA-4C70-B16B-F65AB925212A}" destId="{3D61EE47-07DB-462A-B94D-FEE2861DF3F6}" srcOrd="1" destOrd="0" presId="urn:microsoft.com/office/officeart/2005/8/layout/process5"/>
    <dgm:cxn modelId="{4B7F1A93-AADD-47B0-837E-8F7F47A822F1}" type="presOf" srcId="{D6EC31A8-B842-4D6F-94EE-EA320AA52826}" destId="{FBCDD103-679B-41C5-B862-EB750A238099}" srcOrd="0" destOrd="0" presId="urn:microsoft.com/office/officeart/2005/8/layout/process5"/>
    <dgm:cxn modelId="{6182668A-C88D-4430-8E62-0A40AA10B791}" type="presOf" srcId="{BBFE93E3-5E33-455D-B9EF-75C538196870}" destId="{6E17C1A2-F484-4E08-8435-13AE080B4E88}" srcOrd="0" destOrd="0" presId="urn:microsoft.com/office/officeart/2005/8/layout/process5"/>
    <dgm:cxn modelId="{068BDEE7-7791-4BA4-9250-30B31F5E38C2}" srcId="{5CBF8092-3BA2-4B6F-8FE7-DEC7A554C3B6}" destId="{FE8AA47A-D67C-4500-8ED5-632AF6D75C66}" srcOrd="1" destOrd="0" parTransId="{E6A4CA8A-B06F-4BF9-B1D1-2E9E89BEA702}" sibTransId="{E1B559E1-E3AB-4B18-9915-09207010BFD8}"/>
    <dgm:cxn modelId="{B1DB7300-EC1D-4755-A488-B1EB5724B542}" type="presOf" srcId="{45B8B04D-421A-4D69-9B15-03579785AE6C}" destId="{D0706A58-8BFB-43C9-A26C-45532F8DE00A}" srcOrd="1" destOrd="0" presId="urn:microsoft.com/office/officeart/2005/8/layout/process5"/>
    <dgm:cxn modelId="{8F0B6B67-9F52-45CF-B0A5-350076E15495}" type="presOf" srcId="{BBFE93E3-5E33-455D-B9EF-75C538196870}" destId="{14766DBC-0559-4F99-BC8A-48FC8DA1ED5E}" srcOrd="1" destOrd="0" presId="urn:microsoft.com/office/officeart/2005/8/layout/process5"/>
    <dgm:cxn modelId="{63BB85A1-A7E2-41CB-9B0B-BE27EBE9655B}" type="presOf" srcId="{79867CA0-FCA4-4DAE-8821-E44B3A202ED5}" destId="{0C077B73-9AEB-4D73-9600-01EB3777AC10}" srcOrd="0" destOrd="0" presId="urn:microsoft.com/office/officeart/2005/8/layout/process5"/>
    <dgm:cxn modelId="{8F0F5B4C-A5A5-4B58-8E11-EC1F00C33A65}" type="presOf" srcId="{45B8B04D-421A-4D69-9B15-03579785AE6C}" destId="{61C3DF34-D447-4885-BA76-326106E79226}" srcOrd="0" destOrd="0" presId="urn:microsoft.com/office/officeart/2005/8/layout/process5"/>
    <dgm:cxn modelId="{CFDA6B70-627F-4354-8F33-118368097BC6}" type="presOf" srcId="{FBF51A68-C56B-48B2-B9C0-FEA877799326}" destId="{AD210185-CD48-4B35-925D-2D3D148A824B}" srcOrd="1" destOrd="0" presId="urn:microsoft.com/office/officeart/2005/8/layout/process5"/>
    <dgm:cxn modelId="{88324A76-5690-40CA-A22F-800B3150338D}" srcId="{5CBF8092-3BA2-4B6F-8FE7-DEC7A554C3B6}" destId="{E4CE00DA-1368-4864-9BAF-CF7610F20E4B}" srcOrd="5" destOrd="0" parTransId="{06645AB6-15A2-4BCE-B9FF-5A05BD873F22}" sibTransId="{68DC432C-B8AA-4C70-B16B-F65AB925212A}"/>
    <dgm:cxn modelId="{156A7207-7012-4B49-9B67-8984ED72AE7C}" type="presOf" srcId="{5CBF8092-3BA2-4B6F-8FE7-DEC7A554C3B6}" destId="{3B44FAD7-1A5F-42A6-AF79-B13041629FAD}" srcOrd="0" destOrd="0" presId="urn:microsoft.com/office/officeart/2005/8/layout/process5"/>
    <dgm:cxn modelId="{F4389B59-B31A-4662-9FDB-2AAC7EC5158C}" srcId="{5CBF8092-3BA2-4B6F-8FE7-DEC7A554C3B6}" destId="{304C94F8-C200-4B0D-B302-D51033E36B1B}" srcOrd="6" destOrd="0" parTransId="{D3B63DF2-3407-47AE-BFED-56DAFE4AD6EC}" sibTransId="{79867CA0-FCA4-4DAE-8821-E44B3A202ED5}"/>
    <dgm:cxn modelId="{28230575-E7BB-4534-BD9E-584E34E6D319}" type="presOf" srcId="{B2037D53-B7EE-4962-8FA4-A0AA57096DBC}" destId="{31599B39-5954-4BEF-8A5A-691EDDFAF7AA}" srcOrd="1" destOrd="0" presId="urn:microsoft.com/office/officeart/2005/8/layout/process5"/>
    <dgm:cxn modelId="{88FF249C-A33B-4A7E-9426-8B1D07185CFB}" type="presOf" srcId="{304C94F8-C200-4B0D-B302-D51033E36B1B}" destId="{78A136F9-40B0-42B2-A8FA-BED39DF98F94}" srcOrd="0" destOrd="0" presId="urn:microsoft.com/office/officeart/2005/8/layout/process5"/>
    <dgm:cxn modelId="{251CE19C-B9F8-4205-93D8-31088AD7D0F2}" type="presOf" srcId="{A4B18E76-301C-4247-AE24-4546EDB5DF09}" destId="{450C2EC8-BFE5-4F3E-BBAA-DED45EDCB4AB}" srcOrd="0" destOrd="0" presId="urn:microsoft.com/office/officeart/2005/8/layout/process5"/>
    <dgm:cxn modelId="{F86EB61F-C41A-4343-8883-17E4D8E9617E}" type="presOf" srcId="{FE8AA47A-D67C-4500-8ED5-632AF6D75C66}" destId="{CBEBEF5D-E82E-4C78-B1D7-5507223548E8}" srcOrd="0" destOrd="0" presId="urn:microsoft.com/office/officeart/2005/8/layout/process5"/>
    <dgm:cxn modelId="{8B979D3F-64A5-463D-9992-D339EF634F8E}" type="presOf" srcId="{E1B559E1-E3AB-4B18-9915-09207010BFD8}" destId="{184ACD23-25D9-486E-9C48-323A5A04844E}" srcOrd="0" destOrd="0" presId="urn:microsoft.com/office/officeart/2005/8/layout/process5"/>
    <dgm:cxn modelId="{49C56B54-A0F5-42B0-933E-1D63BABE1858}" srcId="{5CBF8092-3BA2-4B6F-8FE7-DEC7A554C3B6}" destId="{A4B18E76-301C-4247-AE24-4546EDB5DF09}" srcOrd="7" destOrd="0" parTransId="{46AEF5AC-45E2-45E3-B0E5-8836119FDA82}" sibTransId="{80A4F032-F9C1-4944-A198-F23FE3BFCECE}"/>
    <dgm:cxn modelId="{5BD6460D-AF04-4500-AEE1-2DD6A9A47D30}" srcId="{5CBF8092-3BA2-4B6F-8FE7-DEC7A554C3B6}" destId="{2590AD85-B480-4A07-B7D8-6E2C317AF09C}" srcOrd="4" destOrd="0" parTransId="{E7691491-4124-4431-A19D-5B7D42173306}" sibTransId="{45B8B04D-421A-4D69-9B15-03579785AE6C}"/>
    <dgm:cxn modelId="{2DA00F1B-500F-4129-BCE7-F07F10C38673}" srcId="{5CBF8092-3BA2-4B6F-8FE7-DEC7A554C3B6}" destId="{59B95673-3E46-4BEA-AD9C-8494C418A421}" srcOrd="0" destOrd="0" parTransId="{1D91CBA2-B8C0-44AB-855B-42CF9E846D98}" sibTransId="{B2037D53-B7EE-4962-8FA4-A0AA57096DBC}"/>
    <dgm:cxn modelId="{E156C895-A35B-4E62-B6A9-F1AAACE4FA22}" type="presParOf" srcId="{3B44FAD7-1A5F-42A6-AF79-B13041629FAD}" destId="{4F779BCC-64F2-4069-ADD3-5C276931D460}" srcOrd="0" destOrd="0" presId="urn:microsoft.com/office/officeart/2005/8/layout/process5"/>
    <dgm:cxn modelId="{63B118FF-2FC0-4BB1-8D6C-22E20F55A366}" type="presParOf" srcId="{3B44FAD7-1A5F-42A6-AF79-B13041629FAD}" destId="{A9B466D0-AE2B-4B29-9C13-3D2F28C7D7C5}" srcOrd="1" destOrd="0" presId="urn:microsoft.com/office/officeart/2005/8/layout/process5"/>
    <dgm:cxn modelId="{2756E671-9671-49B6-9506-4ADAA579BA42}" type="presParOf" srcId="{A9B466D0-AE2B-4B29-9C13-3D2F28C7D7C5}" destId="{31599B39-5954-4BEF-8A5A-691EDDFAF7AA}" srcOrd="0" destOrd="0" presId="urn:microsoft.com/office/officeart/2005/8/layout/process5"/>
    <dgm:cxn modelId="{0EE882CE-41EA-4672-B94B-6EC790CF785D}" type="presParOf" srcId="{3B44FAD7-1A5F-42A6-AF79-B13041629FAD}" destId="{CBEBEF5D-E82E-4C78-B1D7-5507223548E8}" srcOrd="2" destOrd="0" presId="urn:microsoft.com/office/officeart/2005/8/layout/process5"/>
    <dgm:cxn modelId="{3D80C495-C61E-433F-A0D4-AFA865F6284C}" type="presParOf" srcId="{3B44FAD7-1A5F-42A6-AF79-B13041629FAD}" destId="{184ACD23-25D9-486E-9C48-323A5A04844E}" srcOrd="3" destOrd="0" presId="urn:microsoft.com/office/officeart/2005/8/layout/process5"/>
    <dgm:cxn modelId="{CAACE105-D48F-4780-BAFC-213C46927F21}" type="presParOf" srcId="{184ACD23-25D9-486E-9C48-323A5A04844E}" destId="{AE262F7A-9E06-41D8-AD66-5EFD90D307A8}" srcOrd="0" destOrd="0" presId="urn:microsoft.com/office/officeart/2005/8/layout/process5"/>
    <dgm:cxn modelId="{44288A0E-4967-47F9-B44E-2B03B5787F33}" type="presParOf" srcId="{3B44FAD7-1A5F-42A6-AF79-B13041629FAD}" destId="{FBCDD103-679B-41C5-B862-EB750A238099}" srcOrd="4" destOrd="0" presId="urn:microsoft.com/office/officeart/2005/8/layout/process5"/>
    <dgm:cxn modelId="{6CBE7BB9-4666-4B09-8C2E-7F3EFE49B1EE}" type="presParOf" srcId="{3B44FAD7-1A5F-42A6-AF79-B13041629FAD}" destId="{6E17C1A2-F484-4E08-8435-13AE080B4E88}" srcOrd="5" destOrd="0" presId="urn:microsoft.com/office/officeart/2005/8/layout/process5"/>
    <dgm:cxn modelId="{C6A044D7-1495-4D06-A9DC-3790C0F880F1}" type="presParOf" srcId="{6E17C1A2-F484-4E08-8435-13AE080B4E88}" destId="{14766DBC-0559-4F99-BC8A-48FC8DA1ED5E}" srcOrd="0" destOrd="0" presId="urn:microsoft.com/office/officeart/2005/8/layout/process5"/>
    <dgm:cxn modelId="{F916D2CC-3A60-4C06-BB3B-E9F4F088883F}" type="presParOf" srcId="{3B44FAD7-1A5F-42A6-AF79-B13041629FAD}" destId="{3BA1AC6E-C7EB-456E-B0B2-8820D4CE07A3}" srcOrd="6" destOrd="0" presId="urn:microsoft.com/office/officeart/2005/8/layout/process5"/>
    <dgm:cxn modelId="{B8F6B4E4-4768-490B-A679-D9115ED81813}" type="presParOf" srcId="{3B44FAD7-1A5F-42A6-AF79-B13041629FAD}" destId="{53CCAB8A-7177-4BAA-B09B-AB5D18AB8699}" srcOrd="7" destOrd="0" presId="urn:microsoft.com/office/officeart/2005/8/layout/process5"/>
    <dgm:cxn modelId="{3899E212-CEF7-4F20-8BE9-32E8BA45DAC7}" type="presParOf" srcId="{53CCAB8A-7177-4BAA-B09B-AB5D18AB8699}" destId="{AD210185-CD48-4B35-925D-2D3D148A824B}" srcOrd="0" destOrd="0" presId="urn:microsoft.com/office/officeart/2005/8/layout/process5"/>
    <dgm:cxn modelId="{AB9C116A-75AA-4303-8AD0-D8E3A32A5855}" type="presParOf" srcId="{3B44FAD7-1A5F-42A6-AF79-B13041629FAD}" destId="{49DF60E2-8B34-4493-B7B8-0BE92E57F17E}" srcOrd="8" destOrd="0" presId="urn:microsoft.com/office/officeart/2005/8/layout/process5"/>
    <dgm:cxn modelId="{CB82F5F2-63C0-4113-AA18-6BBBD978AC78}" type="presParOf" srcId="{3B44FAD7-1A5F-42A6-AF79-B13041629FAD}" destId="{61C3DF34-D447-4885-BA76-326106E79226}" srcOrd="9" destOrd="0" presId="urn:microsoft.com/office/officeart/2005/8/layout/process5"/>
    <dgm:cxn modelId="{AFCE99A4-FD00-45BF-98F3-401055556489}" type="presParOf" srcId="{61C3DF34-D447-4885-BA76-326106E79226}" destId="{D0706A58-8BFB-43C9-A26C-45532F8DE00A}" srcOrd="0" destOrd="0" presId="urn:microsoft.com/office/officeart/2005/8/layout/process5"/>
    <dgm:cxn modelId="{E477303F-399A-4E58-A4E6-F959DF7403E9}" type="presParOf" srcId="{3B44FAD7-1A5F-42A6-AF79-B13041629FAD}" destId="{DA085F3D-EFC8-460B-8598-016462F38507}" srcOrd="10" destOrd="0" presId="urn:microsoft.com/office/officeart/2005/8/layout/process5"/>
    <dgm:cxn modelId="{9D6B0996-8964-41D9-A898-04F9D388384C}" type="presParOf" srcId="{3B44FAD7-1A5F-42A6-AF79-B13041629FAD}" destId="{451DCED2-6E97-4412-81E8-4C3373668936}" srcOrd="11" destOrd="0" presId="urn:microsoft.com/office/officeart/2005/8/layout/process5"/>
    <dgm:cxn modelId="{E4478711-0F9B-475C-BB89-6AD5C8849C87}" type="presParOf" srcId="{451DCED2-6E97-4412-81E8-4C3373668936}" destId="{3D61EE47-07DB-462A-B94D-FEE2861DF3F6}" srcOrd="0" destOrd="0" presId="urn:microsoft.com/office/officeart/2005/8/layout/process5"/>
    <dgm:cxn modelId="{0B1F527B-BF5B-4F4E-9C38-24C6384B0A08}" type="presParOf" srcId="{3B44FAD7-1A5F-42A6-AF79-B13041629FAD}" destId="{78A136F9-40B0-42B2-A8FA-BED39DF98F94}" srcOrd="12" destOrd="0" presId="urn:microsoft.com/office/officeart/2005/8/layout/process5"/>
    <dgm:cxn modelId="{B3A01309-AF3A-4C2A-A53F-608433A80301}" type="presParOf" srcId="{3B44FAD7-1A5F-42A6-AF79-B13041629FAD}" destId="{0C077B73-9AEB-4D73-9600-01EB3777AC10}" srcOrd="13" destOrd="0" presId="urn:microsoft.com/office/officeart/2005/8/layout/process5"/>
    <dgm:cxn modelId="{F07939A0-2A2B-4FAB-957F-76193E845997}" type="presParOf" srcId="{0C077B73-9AEB-4D73-9600-01EB3777AC10}" destId="{C32807F0-EABD-4FC2-B7D8-CFDE7BCBA362}" srcOrd="0" destOrd="0" presId="urn:microsoft.com/office/officeart/2005/8/layout/process5"/>
    <dgm:cxn modelId="{5D8918AF-8347-4DE3-B005-55D6A8318071}" type="presParOf" srcId="{3B44FAD7-1A5F-42A6-AF79-B13041629FAD}" destId="{450C2EC8-BFE5-4F3E-BBAA-DED45EDCB4AB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BF8092-3BA2-4B6F-8FE7-DEC7A554C3B6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B95673-3E46-4BEA-AD9C-8494C418A421}">
      <dgm:prSet phldrT="[Text]" custT="1"/>
      <dgm:spPr/>
      <dgm:t>
        <a:bodyPr/>
        <a:lstStyle/>
        <a:p>
          <a:r>
            <a:rPr lang="id-ID" sz="2400" dirty="0" smtClean="0"/>
            <a:t>- Hapa: ukuran 2 m x 1 x1 m, dicuci dengan air laut, direndam dalam cairan desinfektan (trichlor 50 ppm) diamkan selama 24 jam. </a:t>
          </a:r>
          <a:endParaRPr lang="en-US" sz="2400" dirty="0"/>
        </a:p>
      </dgm:t>
    </dgm:pt>
    <dgm:pt modelId="{1D91CBA2-B8C0-44AB-855B-42CF9E846D98}" type="parTrans" cxnId="{2DA00F1B-500F-4129-BCE7-F07F10C38673}">
      <dgm:prSet/>
      <dgm:spPr/>
      <dgm:t>
        <a:bodyPr/>
        <a:lstStyle/>
        <a:p>
          <a:endParaRPr lang="en-US"/>
        </a:p>
      </dgm:t>
    </dgm:pt>
    <dgm:pt modelId="{B2037D53-B7EE-4962-8FA4-A0AA57096DBC}" type="sibTrans" cxnId="{2DA00F1B-500F-4129-BCE7-F07F10C38673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FE8AA47A-D67C-4500-8ED5-632AF6D75C66}">
      <dgm:prSet phldrT="[Text]" custT="1"/>
      <dgm:spPr/>
      <dgm:t>
        <a:bodyPr/>
        <a:lstStyle/>
        <a:p>
          <a:r>
            <a:rPr lang="id-ID" sz="2400" dirty="0" smtClean="0"/>
            <a:t>- Hapa: pasang di tambak min 10 cm di atas dasar, kedalaman air dalam hapa sekitar 50 - 60 cm.  </a:t>
          </a:r>
          <a:endParaRPr lang="en-US" sz="2400" dirty="0"/>
        </a:p>
      </dgm:t>
    </dgm:pt>
    <dgm:pt modelId="{E6A4CA8A-B06F-4BF9-B1D1-2E9E89BEA702}" type="parTrans" cxnId="{068BDEE7-7791-4BA4-9250-30B31F5E38C2}">
      <dgm:prSet/>
      <dgm:spPr/>
      <dgm:t>
        <a:bodyPr/>
        <a:lstStyle/>
        <a:p>
          <a:endParaRPr lang="en-US"/>
        </a:p>
      </dgm:t>
    </dgm:pt>
    <dgm:pt modelId="{E1B559E1-E3AB-4B18-9915-09207010BFD8}" type="sibTrans" cxnId="{068BDEE7-7791-4BA4-9250-30B31F5E38C2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 dirty="0"/>
        </a:p>
      </dgm:t>
    </dgm:pt>
    <dgm:pt modelId="{BF1A9FDE-CD04-40A3-869D-FCF7C5203863}">
      <dgm:prSet phldrT="[Text]" custT="1"/>
      <dgm:spPr/>
      <dgm:t>
        <a:bodyPr/>
        <a:lstStyle/>
        <a:p>
          <a:r>
            <a:rPr lang="id-ID" sz="2400" dirty="0" smtClean="0"/>
            <a:t>-Isi air salinitas 20-25 ppt, disaring 60-70cm; ditambak -plankton &amp;  tumbuh (transp 30-40cm)</a:t>
          </a:r>
          <a:endParaRPr lang="en-US" sz="2400" dirty="0"/>
        </a:p>
      </dgm:t>
    </dgm:pt>
    <dgm:pt modelId="{E307EC3A-8A81-48BC-9CC8-A1E01E564A02}" type="parTrans" cxnId="{619257DC-EC2F-4C0D-8139-03116A4ED149}">
      <dgm:prSet/>
      <dgm:spPr/>
      <dgm:t>
        <a:bodyPr/>
        <a:lstStyle/>
        <a:p>
          <a:endParaRPr lang="en-US"/>
        </a:p>
      </dgm:t>
    </dgm:pt>
    <dgm:pt modelId="{FBF51A68-C56B-48B2-B9C0-FEA877799326}" type="sibTrans" cxnId="{619257DC-EC2F-4C0D-8139-03116A4ED149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E4CE00DA-1368-4864-9BAF-CF7610F20E4B}">
      <dgm:prSet phldrT="[Text]" custT="1"/>
      <dgm:spPr/>
      <dgm:t>
        <a:bodyPr/>
        <a:lstStyle/>
        <a:p>
          <a:r>
            <a:rPr lang="id-ID" sz="2400" dirty="0" smtClean="0"/>
            <a:t>-Pakan buatan tepung; -Dosis: blind feeding; dibasahi &amp; dibagi 3 kali</a:t>
          </a:r>
          <a:endParaRPr lang="en-US" sz="2400" dirty="0"/>
        </a:p>
      </dgm:t>
    </dgm:pt>
    <dgm:pt modelId="{06645AB6-15A2-4BCE-B9FF-5A05BD873F22}" type="parTrans" cxnId="{88324A76-5690-40CA-A22F-800B3150338D}">
      <dgm:prSet/>
      <dgm:spPr/>
      <dgm:t>
        <a:bodyPr/>
        <a:lstStyle/>
        <a:p>
          <a:endParaRPr lang="en-US"/>
        </a:p>
      </dgm:t>
    </dgm:pt>
    <dgm:pt modelId="{68DC432C-B8AA-4C70-B16B-F65AB925212A}" type="sibTrans" cxnId="{88324A76-5690-40CA-A22F-800B3150338D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304C94F8-C200-4B0D-B302-D51033E36B1B}">
      <dgm:prSet phldrT="[Text]" custT="1"/>
      <dgm:spPr/>
      <dgm:t>
        <a:bodyPr/>
        <a:lstStyle/>
        <a:p>
          <a:r>
            <a:rPr lang="id-ID" sz="2800" dirty="0" smtClean="0"/>
            <a:t>-Panen: kurangi air; -tangkap dg seser halus &amp; ember tampungan, -ukuran 2,5-3,5 g/ekor, panjang 4 – 6 cm, SR 70-80%, -Tebar</a:t>
          </a:r>
          <a:endParaRPr lang="en-US" sz="2800" dirty="0"/>
        </a:p>
      </dgm:t>
    </dgm:pt>
    <dgm:pt modelId="{D3B63DF2-3407-47AE-BFED-56DAFE4AD6EC}" type="parTrans" cxnId="{F4389B59-B31A-4662-9FDB-2AAC7EC5158C}">
      <dgm:prSet/>
      <dgm:spPr/>
      <dgm:t>
        <a:bodyPr/>
        <a:lstStyle/>
        <a:p>
          <a:endParaRPr lang="en-US"/>
        </a:p>
      </dgm:t>
    </dgm:pt>
    <dgm:pt modelId="{79867CA0-FCA4-4DAE-8821-E44B3A202ED5}" type="sibTrans" cxnId="{F4389B59-B31A-4662-9FDB-2AAC7EC5158C}">
      <dgm:prSet/>
      <dgm:spPr/>
      <dgm:t>
        <a:bodyPr/>
        <a:lstStyle/>
        <a:p>
          <a:endParaRPr lang="en-US"/>
        </a:p>
      </dgm:t>
    </dgm:pt>
    <dgm:pt modelId="{2590AD85-B480-4A07-B7D8-6E2C317AF09C}">
      <dgm:prSet phldrT="[Text]" custT="1"/>
      <dgm:spPr/>
      <dgm:t>
        <a:bodyPr/>
        <a:lstStyle/>
        <a:p>
          <a:r>
            <a:rPr lang="id-ID" sz="2400" dirty="0" smtClean="0"/>
            <a:t>-Tebar PL8-10 pdt tebar 500-1000 ekor/m</a:t>
          </a:r>
          <a:r>
            <a:rPr lang="id-ID" sz="2400" baseline="30000" dirty="0" smtClean="0"/>
            <a:t>3</a:t>
          </a:r>
          <a:r>
            <a:rPr lang="id-ID" sz="2400" dirty="0" smtClean="0"/>
            <a:t>  (350-700 ekor/m</a:t>
          </a:r>
          <a:r>
            <a:rPr lang="id-ID" sz="2400" baseline="30000" dirty="0" smtClean="0"/>
            <a:t>2), -aklimatiasi dan lepas</a:t>
          </a:r>
          <a:r>
            <a:rPr lang="id-ID" sz="2400" dirty="0" smtClean="0"/>
            <a:t>  </a:t>
          </a:r>
          <a:endParaRPr lang="en-US" sz="2400" dirty="0"/>
        </a:p>
      </dgm:t>
    </dgm:pt>
    <dgm:pt modelId="{E7691491-4124-4431-A19D-5B7D42173306}" type="parTrans" cxnId="{5BD6460D-AF04-4500-AEE1-2DD6A9A47D30}">
      <dgm:prSet/>
      <dgm:spPr/>
      <dgm:t>
        <a:bodyPr/>
        <a:lstStyle/>
        <a:p>
          <a:endParaRPr lang="en-US"/>
        </a:p>
      </dgm:t>
    </dgm:pt>
    <dgm:pt modelId="{45B8B04D-421A-4D69-9B15-03579785AE6C}" type="sibTrans" cxnId="{5BD6460D-AF04-4500-AEE1-2DD6A9A47D30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A4B18E76-301C-4247-AE24-4546EDB5DF09}">
      <dgm:prSet phldrT="[Text]"/>
      <dgm:spPr/>
      <dgm:t>
        <a:bodyPr/>
        <a:lstStyle/>
        <a:p>
          <a:r>
            <a:rPr lang="id-ID" dirty="0" smtClean="0"/>
            <a:t>-Tebar pd tambak yg sdh disiapkan</a:t>
          </a:r>
          <a:endParaRPr lang="en-US" dirty="0"/>
        </a:p>
      </dgm:t>
    </dgm:pt>
    <dgm:pt modelId="{46AEF5AC-45E2-45E3-B0E5-8836119FDA82}" type="parTrans" cxnId="{49C56B54-A0F5-42B0-933E-1D63BABE1858}">
      <dgm:prSet/>
      <dgm:spPr/>
      <dgm:t>
        <a:bodyPr/>
        <a:lstStyle/>
        <a:p>
          <a:endParaRPr lang="en-US"/>
        </a:p>
      </dgm:t>
    </dgm:pt>
    <dgm:pt modelId="{80A4F032-F9C1-4944-A198-F23FE3BFCECE}" type="sibTrans" cxnId="{49C56B54-A0F5-42B0-933E-1D63BABE1858}">
      <dgm:prSet/>
      <dgm:spPr/>
      <dgm:t>
        <a:bodyPr/>
        <a:lstStyle/>
        <a:p>
          <a:endParaRPr lang="en-US"/>
        </a:p>
      </dgm:t>
    </dgm:pt>
    <dgm:pt modelId="{3B44FAD7-1A5F-42A6-AF79-B13041629FAD}" type="pres">
      <dgm:prSet presAssocID="{5CBF8092-3BA2-4B6F-8FE7-DEC7A554C3B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779BCC-64F2-4069-ADD3-5C276931D460}" type="pres">
      <dgm:prSet presAssocID="{59B95673-3E46-4BEA-AD9C-8494C418A421}" presName="node" presStyleLbl="node1" presStyleIdx="0" presStyleCnt="7" custScaleX="153854" custScaleY="211305" custLinFactNeighborY="124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B466D0-AE2B-4B29-9C13-3D2F28C7D7C5}" type="pres">
      <dgm:prSet presAssocID="{B2037D53-B7EE-4962-8FA4-A0AA57096DBC}" presName="sibTrans" presStyleLbl="sibTrans2D1" presStyleIdx="0" presStyleCnt="6"/>
      <dgm:spPr/>
      <dgm:t>
        <a:bodyPr/>
        <a:lstStyle/>
        <a:p>
          <a:endParaRPr lang="en-US"/>
        </a:p>
      </dgm:t>
    </dgm:pt>
    <dgm:pt modelId="{31599B39-5954-4BEF-8A5A-691EDDFAF7AA}" type="pres">
      <dgm:prSet presAssocID="{B2037D53-B7EE-4962-8FA4-A0AA57096DBC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CBEBEF5D-E82E-4C78-B1D7-5507223548E8}" type="pres">
      <dgm:prSet presAssocID="{FE8AA47A-D67C-4500-8ED5-632AF6D75C66}" presName="node" presStyleLbl="node1" presStyleIdx="1" presStyleCnt="7" custScaleX="139187" custScaleY="170046" custLinFactNeighborX="-541" custLinFactNeighborY="122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4ACD23-25D9-486E-9C48-323A5A04844E}" type="pres">
      <dgm:prSet presAssocID="{E1B559E1-E3AB-4B18-9915-09207010BFD8}" presName="sibTrans" presStyleLbl="sibTrans2D1" presStyleIdx="1" presStyleCnt="6"/>
      <dgm:spPr/>
      <dgm:t>
        <a:bodyPr/>
        <a:lstStyle/>
        <a:p>
          <a:endParaRPr lang="en-US"/>
        </a:p>
      </dgm:t>
    </dgm:pt>
    <dgm:pt modelId="{AE262F7A-9E06-41D8-AD66-5EFD90D307A8}" type="pres">
      <dgm:prSet presAssocID="{E1B559E1-E3AB-4B18-9915-09207010BFD8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3BA1AC6E-C7EB-456E-B0B2-8820D4CE07A3}" type="pres">
      <dgm:prSet presAssocID="{BF1A9FDE-CD04-40A3-869D-FCF7C5203863}" presName="node" presStyleLbl="node1" presStyleIdx="2" presStyleCnt="7" custScaleX="139187" custScaleY="1630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CAB8A-7177-4BAA-B09B-AB5D18AB8699}" type="pres">
      <dgm:prSet presAssocID="{FBF51A68-C56B-48B2-B9C0-FEA877799326}" presName="sibTrans" presStyleLbl="sibTrans2D1" presStyleIdx="2" presStyleCnt="6"/>
      <dgm:spPr/>
      <dgm:t>
        <a:bodyPr/>
        <a:lstStyle/>
        <a:p>
          <a:endParaRPr lang="en-US"/>
        </a:p>
      </dgm:t>
    </dgm:pt>
    <dgm:pt modelId="{AD210185-CD48-4B35-925D-2D3D148A824B}" type="pres">
      <dgm:prSet presAssocID="{FBF51A68-C56B-48B2-B9C0-FEA877799326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49DF60E2-8B34-4493-B7B8-0BE92E57F17E}" type="pres">
      <dgm:prSet presAssocID="{2590AD85-B480-4A07-B7D8-6E2C317AF09C}" presName="node" presStyleLbl="node1" presStyleIdx="3" presStyleCnt="7" custScaleX="139187" custScaleY="1630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C3DF34-D447-4885-BA76-326106E79226}" type="pres">
      <dgm:prSet presAssocID="{45B8B04D-421A-4D69-9B15-03579785AE6C}" presName="sibTrans" presStyleLbl="sibTrans2D1" presStyleIdx="3" presStyleCnt="6"/>
      <dgm:spPr/>
      <dgm:t>
        <a:bodyPr/>
        <a:lstStyle/>
        <a:p>
          <a:endParaRPr lang="en-US"/>
        </a:p>
      </dgm:t>
    </dgm:pt>
    <dgm:pt modelId="{D0706A58-8BFB-43C9-A26C-45532F8DE00A}" type="pres">
      <dgm:prSet presAssocID="{45B8B04D-421A-4D69-9B15-03579785AE6C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DA085F3D-EFC8-460B-8598-016462F38507}" type="pres">
      <dgm:prSet presAssocID="{E4CE00DA-1368-4864-9BAF-CF7610F20E4B}" presName="node" presStyleLbl="node1" presStyleIdx="4" presStyleCnt="7" custScaleX="153854" custScaleY="163001" custLinFactNeighborX="-5606" custLinFactNeighborY="33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1DCED2-6E97-4412-81E8-4C3373668936}" type="pres">
      <dgm:prSet presAssocID="{68DC432C-B8AA-4C70-B16B-F65AB925212A}" presName="sibTrans" presStyleLbl="sibTrans2D1" presStyleIdx="4" presStyleCnt="6"/>
      <dgm:spPr/>
      <dgm:t>
        <a:bodyPr/>
        <a:lstStyle/>
        <a:p>
          <a:endParaRPr lang="en-US"/>
        </a:p>
      </dgm:t>
    </dgm:pt>
    <dgm:pt modelId="{3D61EE47-07DB-462A-B94D-FEE2861DF3F6}" type="pres">
      <dgm:prSet presAssocID="{68DC432C-B8AA-4C70-B16B-F65AB925212A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78A136F9-40B0-42B2-A8FA-BED39DF98F94}" type="pres">
      <dgm:prSet presAssocID="{304C94F8-C200-4B0D-B302-D51033E36B1B}" presName="node" presStyleLbl="node1" presStyleIdx="5" presStyleCnt="7" custScaleX="203981" custScaleY="171780" custLinFactNeighborX="-30982" custLinFactNeighborY="-6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77B73-9AEB-4D73-9600-01EB3777AC10}" type="pres">
      <dgm:prSet presAssocID="{79867CA0-FCA4-4DAE-8821-E44B3A202ED5}" presName="sibTrans" presStyleLbl="sibTrans2D1" presStyleIdx="5" presStyleCnt="6"/>
      <dgm:spPr/>
      <dgm:t>
        <a:bodyPr/>
        <a:lstStyle/>
        <a:p>
          <a:endParaRPr lang="en-US"/>
        </a:p>
      </dgm:t>
    </dgm:pt>
    <dgm:pt modelId="{C32807F0-EABD-4FC2-B7D8-CFDE7BCBA362}" type="pres">
      <dgm:prSet presAssocID="{79867CA0-FCA4-4DAE-8821-E44B3A202ED5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450C2EC8-BFE5-4F3E-BBAA-DED45EDCB4AB}" type="pres">
      <dgm:prSet presAssocID="{A4B18E76-301C-4247-AE24-4546EDB5DF09}" presName="node" presStyleLbl="node1" presStyleIdx="6" presStyleCnt="7" custScaleX="203981" custScaleY="171780" custLinFactNeighborX="-30982" custLinFactNeighborY="-6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0F9D35-2624-429B-A59B-0F8D39E12C7F}" type="presOf" srcId="{FBF51A68-C56B-48B2-B9C0-FEA877799326}" destId="{53CCAB8A-7177-4BAA-B09B-AB5D18AB8699}" srcOrd="0" destOrd="0" presId="urn:microsoft.com/office/officeart/2005/8/layout/process5"/>
    <dgm:cxn modelId="{9101CBFE-1186-49F5-96F5-12B79F647D56}" type="presOf" srcId="{59B95673-3E46-4BEA-AD9C-8494C418A421}" destId="{4F779BCC-64F2-4069-ADD3-5C276931D460}" srcOrd="0" destOrd="0" presId="urn:microsoft.com/office/officeart/2005/8/layout/process5"/>
    <dgm:cxn modelId="{C5EF3E68-8356-4947-85F3-58729494FC57}" type="presOf" srcId="{E4CE00DA-1368-4864-9BAF-CF7610F20E4B}" destId="{DA085F3D-EFC8-460B-8598-016462F38507}" srcOrd="0" destOrd="0" presId="urn:microsoft.com/office/officeart/2005/8/layout/process5"/>
    <dgm:cxn modelId="{CBFED572-C1A7-4094-A1FE-9472AC977EE4}" type="presOf" srcId="{2590AD85-B480-4A07-B7D8-6E2C317AF09C}" destId="{49DF60E2-8B34-4493-B7B8-0BE92E57F17E}" srcOrd="0" destOrd="0" presId="urn:microsoft.com/office/officeart/2005/8/layout/process5"/>
    <dgm:cxn modelId="{0627FFE2-CD77-4D3A-BE1F-F5361A2A54F6}" type="presOf" srcId="{79867CA0-FCA4-4DAE-8821-E44B3A202ED5}" destId="{C32807F0-EABD-4FC2-B7D8-CFDE7BCBA362}" srcOrd="1" destOrd="0" presId="urn:microsoft.com/office/officeart/2005/8/layout/process5"/>
    <dgm:cxn modelId="{E4129E6A-BE4F-4D06-A8BB-E05CEABB0811}" type="presOf" srcId="{B2037D53-B7EE-4962-8FA4-A0AA57096DBC}" destId="{A9B466D0-AE2B-4B29-9C13-3D2F28C7D7C5}" srcOrd="0" destOrd="0" presId="urn:microsoft.com/office/officeart/2005/8/layout/process5"/>
    <dgm:cxn modelId="{619257DC-EC2F-4C0D-8139-03116A4ED149}" srcId="{5CBF8092-3BA2-4B6F-8FE7-DEC7A554C3B6}" destId="{BF1A9FDE-CD04-40A3-869D-FCF7C5203863}" srcOrd="2" destOrd="0" parTransId="{E307EC3A-8A81-48BC-9CC8-A1E01E564A02}" sibTransId="{FBF51A68-C56B-48B2-B9C0-FEA877799326}"/>
    <dgm:cxn modelId="{B2E02096-C688-435A-807F-69820B70E4ED}" type="presOf" srcId="{E1B559E1-E3AB-4B18-9915-09207010BFD8}" destId="{AE262F7A-9E06-41D8-AD66-5EFD90D307A8}" srcOrd="1" destOrd="0" presId="urn:microsoft.com/office/officeart/2005/8/layout/process5"/>
    <dgm:cxn modelId="{6F83B951-2138-4D26-9F60-65F7741643FD}" type="presOf" srcId="{68DC432C-B8AA-4C70-B16B-F65AB925212A}" destId="{451DCED2-6E97-4412-81E8-4C3373668936}" srcOrd="0" destOrd="0" presId="urn:microsoft.com/office/officeart/2005/8/layout/process5"/>
    <dgm:cxn modelId="{132D8C0E-59D3-4833-9197-A939D4A873D8}" type="presOf" srcId="{BF1A9FDE-CD04-40A3-869D-FCF7C5203863}" destId="{3BA1AC6E-C7EB-456E-B0B2-8820D4CE07A3}" srcOrd="0" destOrd="0" presId="urn:microsoft.com/office/officeart/2005/8/layout/process5"/>
    <dgm:cxn modelId="{ABCFF2AD-4341-4A85-8C13-70387338DBFA}" type="presOf" srcId="{68DC432C-B8AA-4C70-B16B-F65AB925212A}" destId="{3D61EE47-07DB-462A-B94D-FEE2861DF3F6}" srcOrd="1" destOrd="0" presId="urn:microsoft.com/office/officeart/2005/8/layout/process5"/>
    <dgm:cxn modelId="{068BDEE7-7791-4BA4-9250-30B31F5E38C2}" srcId="{5CBF8092-3BA2-4B6F-8FE7-DEC7A554C3B6}" destId="{FE8AA47A-D67C-4500-8ED5-632AF6D75C66}" srcOrd="1" destOrd="0" parTransId="{E6A4CA8A-B06F-4BF9-B1D1-2E9E89BEA702}" sibTransId="{E1B559E1-E3AB-4B18-9915-09207010BFD8}"/>
    <dgm:cxn modelId="{B1DB7300-EC1D-4755-A488-B1EB5724B542}" type="presOf" srcId="{45B8B04D-421A-4D69-9B15-03579785AE6C}" destId="{D0706A58-8BFB-43C9-A26C-45532F8DE00A}" srcOrd="1" destOrd="0" presId="urn:microsoft.com/office/officeart/2005/8/layout/process5"/>
    <dgm:cxn modelId="{63BB85A1-A7E2-41CB-9B0B-BE27EBE9655B}" type="presOf" srcId="{79867CA0-FCA4-4DAE-8821-E44B3A202ED5}" destId="{0C077B73-9AEB-4D73-9600-01EB3777AC10}" srcOrd="0" destOrd="0" presId="urn:microsoft.com/office/officeart/2005/8/layout/process5"/>
    <dgm:cxn modelId="{8F0F5B4C-A5A5-4B58-8E11-EC1F00C33A65}" type="presOf" srcId="{45B8B04D-421A-4D69-9B15-03579785AE6C}" destId="{61C3DF34-D447-4885-BA76-326106E79226}" srcOrd="0" destOrd="0" presId="urn:microsoft.com/office/officeart/2005/8/layout/process5"/>
    <dgm:cxn modelId="{CFDA6B70-627F-4354-8F33-118368097BC6}" type="presOf" srcId="{FBF51A68-C56B-48B2-B9C0-FEA877799326}" destId="{AD210185-CD48-4B35-925D-2D3D148A824B}" srcOrd="1" destOrd="0" presId="urn:microsoft.com/office/officeart/2005/8/layout/process5"/>
    <dgm:cxn modelId="{88324A76-5690-40CA-A22F-800B3150338D}" srcId="{5CBF8092-3BA2-4B6F-8FE7-DEC7A554C3B6}" destId="{E4CE00DA-1368-4864-9BAF-CF7610F20E4B}" srcOrd="4" destOrd="0" parTransId="{06645AB6-15A2-4BCE-B9FF-5A05BD873F22}" sibTransId="{68DC432C-B8AA-4C70-B16B-F65AB925212A}"/>
    <dgm:cxn modelId="{156A7207-7012-4B49-9B67-8984ED72AE7C}" type="presOf" srcId="{5CBF8092-3BA2-4B6F-8FE7-DEC7A554C3B6}" destId="{3B44FAD7-1A5F-42A6-AF79-B13041629FAD}" srcOrd="0" destOrd="0" presId="urn:microsoft.com/office/officeart/2005/8/layout/process5"/>
    <dgm:cxn modelId="{F4389B59-B31A-4662-9FDB-2AAC7EC5158C}" srcId="{5CBF8092-3BA2-4B6F-8FE7-DEC7A554C3B6}" destId="{304C94F8-C200-4B0D-B302-D51033E36B1B}" srcOrd="5" destOrd="0" parTransId="{D3B63DF2-3407-47AE-BFED-56DAFE4AD6EC}" sibTransId="{79867CA0-FCA4-4DAE-8821-E44B3A202ED5}"/>
    <dgm:cxn modelId="{28230575-E7BB-4534-BD9E-584E34E6D319}" type="presOf" srcId="{B2037D53-B7EE-4962-8FA4-A0AA57096DBC}" destId="{31599B39-5954-4BEF-8A5A-691EDDFAF7AA}" srcOrd="1" destOrd="0" presId="urn:microsoft.com/office/officeart/2005/8/layout/process5"/>
    <dgm:cxn modelId="{88FF249C-A33B-4A7E-9426-8B1D07185CFB}" type="presOf" srcId="{304C94F8-C200-4B0D-B302-D51033E36B1B}" destId="{78A136F9-40B0-42B2-A8FA-BED39DF98F94}" srcOrd="0" destOrd="0" presId="urn:microsoft.com/office/officeart/2005/8/layout/process5"/>
    <dgm:cxn modelId="{251CE19C-B9F8-4205-93D8-31088AD7D0F2}" type="presOf" srcId="{A4B18E76-301C-4247-AE24-4546EDB5DF09}" destId="{450C2EC8-BFE5-4F3E-BBAA-DED45EDCB4AB}" srcOrd="0" destOrd="0" presId="urn:microsoft.com/office/officeart/2005/8/layout/process5"/>
    <dgm:cxn modelId="{F86EB61F-C41A-4343-8883-17E4D8E9617E}" type="presOf" srcId="{FE8AA47A-D67C-4500-8ED5-632AF6D75C66}" destId="{CBEBEF5D-E82E-4C78-B1D7-5507223548E8}" srcOrd="0" destOrd="0" presId="urn:microsoft.com/office/officeart/2005/8/layout/process5"/>
    <dgm:cxn modelId="{8B979D3F-64A5-463D-9992-D339EF634F8E}" type="presOf" srcId="{E1B559E1-E3AB-4B18-9915-09207010BFD8}" destId="{184ACD23-25D9-486E-9C48-323A5A04844E}" srcOrd="0" destOrd="0" presId="urn:microsoft.com/office/officeart/2005/8/layout/process5"/>
    <dgm:cxn modelId="{49C56B54-A0F5-42B0-933E-1D63BABE1858}" srcId="{5CBF8092-3BA2-4B6F-8FE7-DEC7A554C3B6}" destId="{A4B18E76-301C-4247-AE24-4546EDB5DF09}" srcOrd="6" destOrd="0" parTransId="{46AEF5AC-45E2-45E3-B0E5-8836119FDA82}" sibTransId="{80A4F032-F9C1-4944-A198-F23FE3BFCECE}"/>
    <dgm:cxn modelId="{5BD6460D-AF04-4500-AEE1-2DD6A9A47D30}" srcId="{5CBF8092-3BA2-4B6F-8FE7-DEC7A554C3B6}" destId="{2590AD85-B480-4A07-B7D8-6E2C317AF09C}" srcOrd="3" destOrd="0" parTransId="{E7691491-4124-4431-A19D-5B7D42173306}" sibTransId="{45B8B04D-421A-4D69-9B15-03579785AE6C}"/>
    <dgm:cxn modelId="{2DA00F1B-500F-4129-BCE7-F07F10C38673}" srcId="{5CBF8092-3BA2-4B6F-8FE7-DEC7A554C3B6}" destId="{59B95673-3E46-4BEA-AD9C-8494C418A421}" srcOrd="0" destOrd="0" parTransId="{1D91CBA2-B8C0-44AB-855B-42CF9E846D98}" sibTransId="{B2037D53-B7EE-4962-8FA4-A0AA57096DBC}"/>
    <dgm:cxn modelId="{E156C895-A35B-4E62-B6A9-F1AAACE4FA22}" type="presParOf" srcId="{3B44FAD7-1A5F-42A6-AF79-B13041629FAD}" destId="{4F779BCC-64F2-4069-ADD3-5C276931D460}" srcOrd="0" destOrd="0" presId="urn:microsoft.com/office/officeart/2005/8/layout/process5"/>
    <dgm:cxn modelId="{63B118FF-2FC0-4BB1-8D6C-22E20F55A366}" type="presParOf" srcId="{3B44FAD7-1A5F-42A6-AF79-B13041629FAD}" destId="{A9B466D0-AE2B-4B29-9C13-3D2F28C7D7C5}" srcOrd="1" destOrd="0" presId="urn:microsoft.com/office/officeart/2005/8/layout/process5"/>
    <dgm:cxn modelId="{2756E671-9671-49B6-9506-4ADAA579BA42}" type="presParOf" srcId="{A9B466D0-AE2B-4B29-9C13-3D2F28C7D7C5}" destId="{31599B39-5954-4BEF-8A5A-691EDDFAF7AA}" srcOrd="0" destOrd="0" presId="urn:microsoft.com/office/officeart/2005/8/layout/process5"/>
    <dgm:cxn modelId="{0EE882CE-41EA-4672-B94B-6EC790CF785D}" type="presParOf" srcId="{3B44FAD7-1A5F-42A6-AF79-B13041629FAD}" destId="{CBEBEF5D-E82E-4C78-B1D7-5507223548E8}" srcOrd="2" destOrd="0" presId="urn:microsoft.com/office/officeart/2005/8/layout/process5"/>
    <dgm:cxn modelId="{3D80C495-C61E-433F-A0D4-AFA865F6284C}" type="presParOf" srcId="{3B44FAD7-1A5F-42A6-AF79-B13041629FAD}" destId="{184ACD23-25D9-486E-9C48-323A5A04844E}" srcOrd="3" destOrd="0" presId="urn:microsoft.com/office/officeart/2005/8/layout/process5"/>
    <dgm:cxn modelId="{CAACE105-D48F-4780-BAFC-213C46927F21}" type="presParOf" srcId="{184ACD23-25D9-486E-9C48-323A5A04844E}" destId="{AE262F7A-9E06-41D8-AD66-5EFD90D307A8}" srcOrd="0" destOrd="0" presId="urn:microsoft.com/office/officeart/2005/8/layout/process5"/>
    <dgm:cxn modelId="{F916D2CC-3A60-4C06-BB3B-E9F4F088883F}" type="presParOf" srcId="{3B44FAD7-1A5F-42A6-AF79-B13041629FAD}" destId="{3BA1AC6E-C7EB-456E-B0B2-8820D4CE07A3}" srcOrd="4" destOrd="0" presId="urn:microsoft.com/office/officeart/2005/8/layout/process5"/>
    <dgm:cxn modelId="{B8F6B4E4-4768-490B-A679-D9115ED81813}" type="presParOf" srcId="{3B44FAD7-1A5F-42A6-AF79-B13041629FAD}" destId="{53CCAB8A-7177-4BAA-B09B-AB5D18AB8699}" srcOrd="5" destOrd="0" presId="urn:microsoft.com/office/officeart/2005/8/layout/process5"/>
    <dgm:cxn modelId="{3899E212-CEF7-4F20-8BE9-32E8BA45DAC7}" type="presParOf" srcId="{53CCAB8A-7177-4BAA-B09B-AB5D18AB8699}" destId="{AD210185-CD48-4B35-925D-2D3D148A824B}" srcOrd="0" destOrd="0" presId="urn:microsoft.com/office/officeart/2005/8/layout/process5"/>
    <dgm:cxn modelId="{AB9C116A-75AA-4303-8AD0-D8E3A32A5855}" type="presParOf" srcId="{3B44FAD7-1A5F-42A6-AF79-B13041629FAD}" destId="{49DF60E2-8B34-4493-B7B8-0BE92E57F17E}" srcOrd="6" destOrd="0" presId="urn:microsoft.com/office/officeart/2005/8/layout/process5"/>
    <dgm:cxn modelId="{CB82F5F2-63C0-4113-AA18-6BBBD978AC78}" type="presParOf" srcId="{3B44FAD7-1A5F-42A6-AF79-B13041629FAD}" destId="{61C3DF34-D447-4885-BA76-326106E79226}" srcOrd="7" destOrd="0" presId="urn:microsoft.com/office/officeart/2005/8/layout/process5"/>
    <dgm:cxn modelId="{AFCE99A4-FD00-45BF-98F3-401055556489}" type="presParOf" srcId="{61C3DF34-D447-4885-BA76-326106E79226}" destId="{D0706A58-8BFB-43C9-A26C-45532F8DE00A}" srcOrd="0" destOrd="0" presId="urn:microsoft.com/office/officeart/2005/8/layout/process5"/>
    <dgm:cxn modelId="{E477303F-399A-4E58-A4E6-F959DF7403E9}" type="presParOf" srcId="{3B44FAD7-1A5F-42A6-AF79-B13041629FAD}" destId="{DA085F3D-EFC8-460B-8598-016462F38507}" srcOrd="8" destOrd="0" presId="urn:microsoft.com/office/officeart/2005/8/layout/process5"/>
    <dgm:cxn modelId="{9D6B0996-8964-41D9-A898-04F9D388384C}" type="presParOf" srcId="{3B44FAD7-1A5F-42A6-AF79-B13041629FAD}" destId="{451DCED2-6E97-4412-81E8-4C3373668936}" srcOrd="9" destOrd="0" presId="urn:microsoft.com/office/officeart/2005/8/layout/process5"/>
    <dgm:cxn modelId="{E4478711-0F9B-475C-BB89-6AD5C8849C87}" type="presParOf" srcId="{451DCED2-6E97-4412-81E8-4C3373668936}" destId="{3D61EE47-07DB-462A-B94D-FEE2861DF3F6}" srcOrd="0" destOrd="0" presId="urn:microsoft.com/office/officeart/2005/8/layout/process5"/>
    <dgm:cxn modelId="{0B1F527B-BF5B-4F4E-9C38-24C6384B0A08}" type="presParOf" srcId="{3B44FAD7-1A5F-42A6-AF79-B13041629FAD}" destId="{78A136F9-40B0-42B2-A8FA-BED39DF98F94}" srcOrd="10" destOrd="0" presId="urn:microsoft.com/office/officeart/2005/8/layout/process5"/>
    <dgm:cxn modelId="{B3A01309-AF3A-4C2A-A53F-608433A80301}" type="presParOf" srcId="{3B44FAD7-1A5F-42A6-AF79-B13041629FAD}" destId="{0C077B73-9AEB-4D73-9600-01EB3777AC10}" srcOrd="11" destOrd="0" presId="urn:microsoft.com/office/officeart/2005/8/layout/process5"/>
    <dgm:cxn modelId="{F07939A0-2A2B-4FAB-957F-76193E845997}" type="presParOf" srcId="{0C077B73-9AEB-4D73-9600-01EB3777AC10}" destId="{C32807F0-EABD-4FC2-B7D8-CFDE7BCBA362}" srcOrd="0" destOrd="0" presId="urn:microsoft.com/office/officeart/2005/8/layout/process5"/>
    <dgm:cxn modelId="{5D8918AF-8347-4DE3-B005-55D6A8318071}" type="presParOf" srcId="{3B44FAD7-1A5F-42A6-AF79-B13041629FAD}" destId="{450C2EC8-BFE5-4F3E-BBAA-DED45EDCB4AB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779BCC-64F2-4069-ADD3-5C276931D460}">
      <dsp:nvSpPr>
        <dsp:cNvPr id="0" name=""/>
        <dsp:cNvSpPr/>
      </dsp:nvSpPr>
      <dsp:spPr>
        <a:xfrm>
          <a:off x="508857" y="165823"/>
          <a:ext cx="3266485" cy="2166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 Petak 50-100 m2, - fencing &amp; pelindung, -Lapisi HDPE bila ada pirit (Fe2S)</a:t>
          </a:r>
          <a:endParaRPr lang="en-US" sz="2400" kern="1200" dirty="0"/>
        </a:p>
      </dsp:txBody>
      <dsp:txXfrm>
        <a:off x="572302" y="229268"/>
        <a:ext cx="3139595" cy="2039265"/>
      </dsp:txXfrm>
    </dsp:sp>
    <dsp:sp modelId="{A9B466D0-AE2B-4B29-9C13-3D2F28C7D7C5}">
      <dsp:nvSpPr>
        <dsp:cNvPr id="0" name=""/>
        <dsp:cNvSpPr/>
      </dsp:nvSpPr>
      <dsp:spPr>
        <a:xfrm rot="21597593">
          <a:off x="3959650" y="984208"/>
          <a:ext cx="444011" cy="526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3959650" y="1089561"/>
        <a:ext cx="310808" cy="315918"/>
      </dsp:txXfrm>
    </dsp:sp>
    <dsp:sp modelId="{CBEBEF5D-E82E-4C78-B1D7-5507223548E8}">
      <dsp:nvSpPr>
        <dsp:cNvPr id="0" name=""/>
        <dsp:cNvSpPr/>
      </dsp:nvSpPr>
      <dsp:spPr>
        <a:xfrm>
          <a:off x="4613100" y="163059"/>
          <a:ext cx="2955089" cy="2166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-Keringkan dasar:retak2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-Kapur Ca(CO</a:t>
          </a:r>
          <a:r>
            <a:rPr lang="id-ID" sz="2400" kern="1200" baseline="-25000" dirty="0" smtClean="0"/>
            <a:t>3</a:t>
          </a:r>
          <a:r>
            <a:rPr lang="id-ID" sz="2400" kern="1200" dirty="0" smtClean="0"/>
            <a:t>)</a:t>
          </a:r>
          <a:r>
            <a:rPr lang="id-ID" sz="2400" kern="1200" baseline="-25000" dirty="0" smtClean="0"/>
            <a:t>2</a:t>
          </a:r>
          <a:r>
            <a:rPr lang="id-ID" sz="2400" kern="1200" dirty="0" smtClean="0"/>
            <a:t> dosis 0,1 kg/m</a:t>
          </a:r>
          <a:r>
            <a:rPr lang="id-ID" sz="2400" kern="1200" baseline="30000" dirty="0" smtClean="0"/>
            <a:t>2, </a:t>
          </a:r>
          <a:r>
            <a:rPr lang="id-ID" sz="2400" kern="1200" dirty="0" smtClean="0"/>
            <a:t>CaMg(CO</a:t>
          </a:r>
          <a:r>
            <a:rPr lang="id-ID" sz="2400" kern="1200" baseline="-25000" dirty="0" smtClean="0"/>
            <a:t>3</a:t>
          </a:r>
          <a:r>
            <a:rPr lang="id-ID" sz="2400" kern="1200" dirty="0" smtClean="0"/>
            <a:t>) dosis 0,2 kg/m</a:t>
          </a:r>
          <a:r>
            <a:rPr lang="id-ID" sz="2400" kern="1200" baseline="30000" dirty="0" smtClean="0"/>
            <a:t>2 </a:t>
          </a:r>
          <a:endParaRPr lang="en-US" sz="2400" kern="1200" dirty="0"/>
        </a:p>
      </dsp:txBody>
      <dsp:txXfrm>
        <a:off x="4676545" y="226504"/>
        <a:ext cx="2828199" cy="2039265"/>
      </dsp:txXfrm>
    </dsp:sp>
    <dsp:sp modelId="{184ACD23-25D9-486E-9C48-323A5A04844E}">
      <dsp:nvSpPr>
        <dsp:cNvPr id="0" name=""/>
        <dsp:cNvSpPr/>
      </dsp:nvSpPr>
      <dsp:spPr>
        <a:xfrm rot="2490">
          <a:off x="7757550" y="984244"/>
          <a:ext cx="456186" cy="526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>
        <a:off x="7757550" y="1089500"/>
        <a:ext cx="319330" cy="315918"/>
      </dsp:txXfrm>
    </dsp:sp>
    <dsp:sp modelId="{FBCDD103-679B-41C5-B862-EB750A238099}">
      <dsp:nvSpPr>
        <dsp:cNvPr id="0" name=""/>
        <dsp:cNvSpPr/>
      </dsp:nvSpPr>
      <dsp:spPr>
        <a:xfrm>
          <a:off x="8428919" y="165823"/>
          <a:ext cx="2955089" cy="2166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Pupuk kotoran ayam kering 0,75-1kg/m2 +Urea &amp; SP36 (3:1) 50kg/Ha </a:t>
          </a:r>
          <a:endParaRPr lang="en-US" sz="2400" kern="1200" dirty="0"/>
        </a:p>
      </dsp:txBody>
      <dsp:txXfrm>
        <a:off x="8492364" y="229268"/>
        <a:ext cx="2828199" cy="2039265"/>
      </dsp:txXfrm>
    </dsp:sp>
    <dsp:sp modelId="{6E17C1A2-F484-4E08-8435-13AE080B4E88}">
      <dsp:nvSpPr>
        <dsp:cNvPr id="0" name=""/>
        <dsp:cNvSpPr/>
      </dsp:nvSpPr>
      <dsp:spPr>
        <a:xfrm rot="21456505">
          <a:off x="11570646" y="906723"/>
          <a:ext cx="450491" cy="526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11570705" y="1014849"/>
        <a:ext cx="315344" cy="315918"/>
      </dsp:txXfrm>
    </dsp:sp>
    <dsp:sp modelId="{3BA1AC6E-C7EB-456E-B0B2-8820D4CE07A3}">
      <dsp:nvSpPr>
        <dsp:cNvPr id="0" name=""/>
        <dsp:cNvSpPr/>
      </dsp:nvSpPr>
      <dsp:spPr>
        <a:xfrm>
          <a:off x="12233252" y="51806"/>
          <a:ext cx="2955089" cy="20764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-Isi air salinitas 20-25 ppt, disaring 60-70cm; -plankton &amp; mikrobnthos tumbuh (transp 30-40cm)</a:t>
          </a:r>
          <a:endParaRPr lang="en-US" sz="2400" kern="1200" dirty="0"/>
        </a:p>
      </dsp:txBody>
      <dsp:txXfrm>
        <a:off x="12294068" y="112622"/>
        <a:ext cx="2833457" cy="1954779"/>
      </dsp:txXfrm>
    </dsp:sp>
    <dsp:sp modelId="{53CCAB8A-7177-4BAA-B09B-AB5D18AB8699}">
      <dsp:nvSpPr>
        <dsp:cNvPr id="0" name=""/>
        <dsp:cNvSpPr/>
      </dsp:nvSpPr>
      <dsp:spPr>
        <a:xfrm rot="5400000">
          <a:off x="13459039" y="2325718"/>
          <a:ext cx="503516" cy="526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-5400000">
        <a:off x="13552838" y="2337226"/>
        <a:ext cx="315918" cy="352461"/>
      </dsp:txXfrm>
    </dsp:sp>
    <dsp:sp modelId="{49DF60E2-8B34-4493-B7B8-0BE92E57F17E}">
      <dsp:nvSpPr>
        <dsp:cNvPr id="0" name=""/>
        <dsp:cNvSpPr/>
      </dsp:nvSpPr>
      <dsp:spPr>
        <a:xfrm>
          <a:off x="12233252" y="3078249"/>
          <a:ext cx="2955089" cy="20764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-Tebar PL8-10 pdt tebar 500-1000 ekor/m</a:t>
          </a:r>
          <a:r>
            <a:rPr lang="id-ID" sz="2400" kern="1200" baseline="30000" dirty="0" smtClean="0"/>
            <a:t>3</a:t>
          </a:r>
          <a:r>
            <a:rPr lang="id-ID" sz="2400" kern="1200" dirty="0" smtClean="0"/>
            <a:t>  (350-700 ekor/m</a:t>
          </a:r>
          <a:r>
            <a:rPr lang="id-ID" sz="2400" kern="1200" baseline="30000" dirty="0" smtClean="0"/>
            <a:t>2), -aklimatiasi dan lepas</a:t>
          </a:r>
          <a:r>
            <a:rPr lang="id-ID" sz="2400" kern="1200" dirty="0" smtClean="0"/>
            <a:t>  </a:t>
          </a:r>
          <a:endParaRPr lang="en-US" sz="2400" kern="1200" dirty="0"/>
        </a:p>
      </dsp:txBody>
      <dsp:txXfrm>
        <a:off x="12294068" y="3139065"/>
        <a:ext cx="2833457" cy="1954779"/>
      </dsp:txXfrm>
    </dsp:sp>
    <dsp:sp modelId="{61C3DF34-D447-4885-BA76-326106E79226}">
      <dsp:nvSpPr>
        <dsp:cNvPr id="0" name=""/>
        <dsp:cNvSpPr/>
      </dsp:nvSpPr>
      <dsp:spPr>
        <a:xfrm rot="10764058">
          <a:off x="11507040" y="3873548"/>
          <a:ext cx="513208" cy="526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11660998" y="3978049"/>
        <a:ext cx="359246" cy="315918"/>
      </dsp:txXfrm>
    </dsp:sp>
    <dsp:sp modelId="{DA085F3D-EFC8-460B-8598-016462F38507}">
      <dsp:nvSpPr>
        <dsp:cNvPr id="0" name=""/>
        <dsp:cNvSpPr/>
      </dsp:nvSpPr>
      <dsp:spPr>
        <a:xfrm>
          <a:off x="7998502" y="3120898"/>
          <a:ext cx="3266485" cy="20764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-Pakan buatan tepung; -Dosis: blind feeding; dibasahi &amp; dibagi 3 kali</a:t>
          </a:r>
          <a:endParaRPr lang="en-US" sz="2400" kern="1200" dirty="0"/>
        </a:p>
      </dsp:txBody>
      <dsp:txXfrm>
        <a:off x="8059318" y="3181714"/>
        <a:ext cx="3144853" cy="1954779"/>
      </dsp:txXfrm>
    </dsp:sp>
    <dsp:sp modelId="{451DCED2-6E97-4412-81E8-4C3373668936}">
      <dsp:nvSpPr>
        <dsp:cNvPr id="0" name=""/>
        <dsp:cNvSpPr/>
      </dsp:nvSpPr>
      <dsp:spPr>
        <a:xfrm rot="10885741">
          <a:off x="6957385" y="3838302"/>
          <a:ext cx="735870" cy="526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7115319" y="3945578"/>
        <a:ext cx="577911" cy="315918"/>
      </dsp:txXfrm>
    </dsp:sp>
    <dsp:sp modelId="{78A136F9-40B0-42B2-A8FA-BED39DF98F94}">
      <dsp:nvSpPr>
        <dsp:cNvPr id="0" name=""/>
        <dsp:cNvSpPr/>
      </dsp:nvSpPr>
      <dsp:spPr>
        <a:xfrm>
          <a:off x="2279763" y="2935595"/>
          <a:ext cx="4330736" cy="21882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-Panen: kurangi air; -tangkap dg seser halus &amp; ember tampungan, -ukuran 2,5-3,5 g/ekor, panjang 4 – 6 cm, SR 70-80%, -Tebar</a:t>
          </a:r>
          <a:endParaRPr lang="en-US" sz="2800" kern="1200" dirty="0"/>
        </a:p>
      </dsp:txBody>
      <dsp:txXfrm>
        <a:off x="2343854" y="2999686"/>
        <a:ext cx="4202554" cy="2060062"/>
      </dsp:txXfrm>
    </dsp:sp>
    <dsp:sp modelId="{0C077B73-9AEB-4D73-9600-01EB3777AC10}">
      <dsp:nvSpPr>
        <dsp:cNvPr id="0" name=""/>
        <dsp:cNvSpPr/>
      </dsp:nvSpPr>
      <dsp:spPr>
        <a:xfrm rot="5400000">
          <a:off x="4220081" y="5272457"/>
          <a:ext cx="450098" cy="526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-5400000">
        <a:off x="4287172" y="5310673"/>
        <a:ext cx="315918" cy="315069"/>
      </dsp:txXfrm>
    </dsp:sp>
    <dsp:sp modelId="{450C2EC8-BFE5-4F3E-BBAA-DED45EDCB4AB}">
      <dsp:nvSpPr>
        <dsp:cNvPr id="0" name=""/>
        <dsp:cNvSpPr/>
      </dsp:nvSpPr>
      <dsp:spPr>
        <a:xfrm>
          <a:off x="2279763" y="5973083"/>
          <a:ext cx="4330736" cy="21882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200" kern="1200" dirty="0" smtClean="0"/>
            <a:t>-Tebar pd tambak yg sdh disiapkan</a:t>
          </a:r>
          <a:endParaRPr lang="en-US" sz="4200" kern="1200" dirty="0"/>
        </a:p>
      </dsp:txBody>
      <dsp:txXfrm>
        <a:off x="2343854" y="6037174"/>
        <a:ext cx="4202554" cy="20600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779BCC-64F2-4069-ADD3-5C276931D460}">
      <dsp:nvSpPr>
        <dsp:cNvPr id="0" name=""/>
        <dsp:cNvSpPr/>
      </dsp:nvSpPr>
      <dsp:spPr>
        <a:xfrm>
          <a:off x="5409" y="1236184"/>
          <a:ext cx="3490540" cy="2876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 Hapa: ukuran 2 m x 1 x1 m, dicuci dengan air laut, direndam dalam cairan desinfektan (trichlor 50 ppm) diamkan selama 24 jam. </a:t>
          </a:r>
          <a:endParaRPr lang="en-US" sz="2400" kern="1200" dirty="0"/>
        </a:p>
      </dsp:txBody>
      <dsp:txXfrm>
        <a:off x="89655" y="1320430"/>
        <a:ext cx="3322048" cy="2707879"/>
      </dsp:txXfrm>
    </dsp:sp>
    <dsp:sp modelId="{A9B466D0-AE2B-4B29-9C13-3D2F28C7D7C5}">
      <dsp:nvSpPr>
        <dsp:cNvPr id="0" name=""/>
        <dsp:cNvSpPr/>
      </dsp:nvSpPr>
      <dsp:spPr>
        <a:xfrm rot="21597593">
          <a:off x="3692899" y="2391521"/>
          <a:ext cx="474466" cy="562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3692899" y="2504100"/>
        <a:ext cx="332126" cy="337588"/>
      </dsp:txXfrm>
    </dsp:sp>
    <dsp:sp modelId="{CBEBEF5D-E82E-4C78-B1D7-5507223548E8}">
      <dsp:nvSpPr>
        <dsp:cNvPr id="0" name=""/>
        <dsp:cNvSpPr/>
      </dsp:nvSpPr>
      <dsp:spPr>
        <a:xfrm>
          <a:off x="4391171" y="1514047"/>
          <a:ext cx="3157785" cy="2314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 Hapa: pasang di tambak min 10 cm di atas dasar, kedalaman air dalam hapa sekitar 50 - 60 cm.  </a:t>
          </a:r>
          <a:endParaRPr lang="en-US" sz="2400" kern="1200" dirty="0"/>
        </a:p>
      </dsp:txBody>
      <dsp:txXfrm>
        <a:off x="4458967" y="1581843"/>
        <a:ext cx="3022193" cy="2179144"/>
      </dsp:txXfrm>
    </dsp:sp>
    <dsp:sp modelId="{184ACD23-25D9-486E-9C48-323A5A04844E}">
      <dsp:nvSpPr>
        <dsp:cNvPr id="0" name=""/>
        <dsp:cNvSpPr/>
      </dsp:nvSpPr>
      <dsp:spPr>
        <a:xfrm rot="21459422">
          <a:off x="7751101" y="2307240"/>
          <a:ext cx="487885" cy="562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7751162" y="2422761"/>
        <a:ext cx="341520" cy="337588"/>
      </dsp:txXfrm>
    </dsp:sp>
    <dsp:sp modelId="{3BA1AC6E-C7EB-456E-B0B2-8820D4CE07A3}">
      <dsp:nvSpPr>
        <dsp:cNvPr id="0" name=""/>
        <dsp:cNvSpPr/>
      </dsp:nvSpPr>
      <dsp:spPr>
        <a:xfrm>
          <a:off x="8468724" y="1395163"/>
          <a:ext cx="3157785" cy="2218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-Isi air salinitas 20-25 ppt, disaring 60-70cm; ditambak -plankton &amp;  tumbuh (transp 30-40cm)</a:t>
          </a:r>
          <a:endParaRPr lang="en-US" sz="2400" kern="1200" dirty="0"/>
        </a:p>
      </dsp:txBody>
      <dsp:txXfrm>
        <a:off x="8533712" y="1460151"/>
        <a:ext cx="3027809" cy="2088861"/>
      </dsp:txXfrm>
    </dsp:sp>
    <dsp:sp modelId="{53CCAB8A-7177-4BAA-B09B-AB5D18AB8699}">
      <dsp:nvSpPr>
        <dsp:cNvPr id="0" name=""/>
        <dsp:cNvSpPr/>
      </dsp:nvSpPr>
      <dsp:spPr>
        <a:xfrm>
          <a:off x="11826159" y="2223259"/>
          <a:ext cx="480972" cy="562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11826159" y="2335788"/>
        <a:ext cx="336680" cy="337588"/>
      </dsp:txXfrm>
    </dsp:sp>
    <dsp:sp modelId="{49DF60E2-8B34-4493-B7B8-0BE92E57F17E}">
      <dsp:nvSpPr>
        <dsp:cNvPr id="0" name=""/>
        <dsp:cNvSpPr/>
      </dsp:nvSpPr>
      <dsp:spPr>
        <a:xfrm>
          <a:off x="12534004" y="1395163"/>
          <a:ext cx="3157785" cy="2218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-Tebar PL8-10 pdt tebar 500-1000 ekor/m</a:t>
          </a:r>
          <a:r>
            <a:rPr lang="id-ID" sz="2400" kern="1200" baseline="30000" dirty="0" smtClean="0"/>
            <a:t>3</a:t>
          </a:r>
          <a:r>
            <a:rPr lang="id-ID" sz="2400" kern="1200" dirty="0" smtClean="0"/>
            <a:t>  (350-700 ekor/m</a:t>
          </a:r>
          <a:r>
            <a:rPr lang="id-ID" sz="2400" kern="1200" baseline="30000" dirty="0" smtClean="0"/>
            <a:t>2), -aklimatiasi dan lepas</a:t>
          </a:r>
          <a:r>
            <a:rPr lang="id-ID" sz="2400" kern="1200" dirty="0" smtClean="0"/>
            <a:t>  </a:t>
          </a:r>
          <a:endParaRPr lang="en-US" sz="2400" kern="1200" dirty="0"/>
        </a:p>
      </dsp:txBody>
      <dsp:txXfrm>
        <a:off x="12598992" y="1460151"/>
        <a:ext cx="3027809" cy="2088861"/>
      </dsp:txXfrm>
    </dsp:sp>
    <dsp:sp modelId="{61C3DF34-D447-4885-BA76-326106E79226}">
      <dsp:nvSpPr>
        <dsp:cNvPr id="0" name=""/>
        <dsp:cNvSpPr/>
      </dsp:nvSpPr>
      <dsp:spPr>
        <a:xfrm rot="5682808">
          <a:off x="13611048" y="3983347"/>
          <a:ext cx="713454" cy="562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13805916" y="3908228"/>
        <a:ext cx="337588" cy="544660"/>
      </dsp:txXfrm>
    </dsp:sp>
    <dsp:sp modelId="{DA085F3D-EFC8-460B-8598-016462F38507}">
      <dsp:nvSpPr>
        <dsp:cNvPr id="0" name=""/>
        <dsp:cNvSpPr/>
      </dsp:nvSpPr>
      <dsp:spPr>
        <a:xfrm>
          <a:off x="12074063" y="4955588"/>
          <a:ext cx="3490540" cy="2218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-Pakan buatan tepung; -Dosis: blind feeding; dibasahi &amp; dibagi 3 kali</a:t>
          </a:r>
          <a:endParaRPr lang="en-US" sz="2400" kern="1200" dirty="0"/>
        </a:p>
      </dsp:txBody>
      <dsp:txXfrm>
        <a:off x="12139051" y="5020576"/>
        <a:ext cx="3360564" cy="2088861"/>
      </dsp:txXfrm>
    </dsp:sp>
    <dsp:sp modelId="{451DCED2-6E97-4412-81E8-4C3373668936}">
      <dsp:nvSpPr>
        <dsp:cNvPr id="0" name=""/>
        <dsp:cNvSpPr/>
      </dsp:nvSpPr>
      <dsp:spPr>
        <a:xfrm rot="10885741">
          <a:off x="10961535" y="5722200"/>
          <a:ext cx="786345" cy="562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10800000">
        <a:off x="11130303" y="5836834"/>
        <a:ext cx="617551" cy="337588"/>
      </dsp:txXfrm>
    </dsp:sp>
    <dsp:sp modelId="{78A136F9-40B0-42B2-A8FA-BED39DF98F94}">
      <dsp:nvSpPr>
        <dsp:cNvPr id="0" name=""/>
        <dsp:cNvSpPr/>
      </dsp:nvSpPr>
      <dsp:spPr>
        <a:xfrm>
          <a:off x="5963064" y="4757575"/>
          <a:ext cx="4627790" cy="2338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-Panen: kurangi air; -tangkap dg seser halus &amp; ember tampungan, -ukuran 2,5-3,5 g/ekor, panjang 4 – 6 cm, SR 70-80%, -Tebar</a:t>
          </a:r>
          <a:endParaRPr lang="en-US" sz="2800" kern="1200" dirty="0"/>
        </a:p>
      </dsp:txBody>
      <dsp:txXfrm>
        <a:off x="6031552" y="4826063"/>
        <a:ext cx="4490814" cy="2201364"/>
      </dsp:txXfrm>
    </dsp:sp>
    <dsp:sp modelId="{0C077B73-9AEB-4D73-9600-01EB3777AC10}">
      <dsp:nvSpPr>
        <dsp:cNvPr id="0" name=""/>
        <dsp:cNvSpPr/>
      </dsp:nvSpPr>
      <dsp:spPr>
        <a:xfrm rot="10800000">
          <a:off x="5282444" y="5645422"/>
          <a:ext cx="480972" cy="562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10800000">
        <a:off x="5426736" y="5757951"/>
        <a:ext cx="336680" cy="337588"/>
      </dsp:txXfrm>
    </dsp:sp>
    <dsp:sp modelId="{450C2EC8-BFE5-4F3E-BBAA-DED45EDCB4AB}">
      <dsp:nvSpPr>
        <dsp:cNvPr id="0" name=""/>
        <dsp:cNvSpPr/>
      </dsp:nvSpPr>
      <dsp:spPr>
        <a:xfrm>
          <a:off x="427780" y="4757575"/>
          <a:ext cx="4627790" cy="2338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500" kern="1200" dirty="0" smtClean="0"/>
            <a:t>-Tebar pd tambak yg sdh disiapkan</a:t>
          </a:r>
          <a:endParaRPr lang="en-US" sz="4500" kern="1200" dirty="0"/>
        </a:p>
      </dsp:txBody>
      <dsp:txXfrm>
        <a:off x="496268" y="4826063"/>
        <a:ext cx="4490814" cy="22013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92CCA-9F37-4271-B26C-D07100536A07}" type="datetimeFigureOut">
              <a:rPr lang="id-ID" smtClean="0"/>
              <a:t>25/02/2025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CB6DA-AFAF-4E41-A645-7CF68D8A8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0990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CB6DA-AFAF-4E41-A645-7CF68D8A85AD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7524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CB6DA-AFAF-4E41-A645-7CF68D8A85AD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2345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sv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6318887"/>
            <a:ext cx="776778" cy="1419628"/>
          </a:xfrm>
          <a:custGeom>
            <a:avLst/>
            <a:gdLst/>
            <a:ahLst/>
            <a:cxnLst/>
            <a:rect l="l" t="t" r="r" b="b"/>
            <a:pathLst>
              <a:path w="776778" h="1419628">
                <a:moveTo>
                  <a:pt x="0" y="0"/>
                </a:moveTo>
                <a:lnTo>
                  <a:pt x="776778" y="0"/>
                </a:lnTo>
                <a:lnTo>
                  <a:pt x="776778" y="1419628"/>
                </a:lnTo>
                <a:lnTo>
                  <a:pt x="0" y="1419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41" r="-41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180259" y="8251710"/>
            <a:ext cx="9586280" cy="9525"/>
          </a:xfrm>
          <a:prstGeom prst="rect">
            <a:avLst/>
          </a:prstGeom>
          <a:solidFill>
            <a:srgbClr val="323232"/>
          </a:solidFill>
        </p:spPr>
      </p:sp>
      <p:sp>
        <p:nvSpPr>
          <p:cNvPr id="4" name="Freeform 4"/>
          <p:cNvSpPr/>
          <p:nvPr/>
        </p:nvSpPr>
        <p:spPr>
          <a:xfrm>
            <a:off x="11566681" y="257709"/>
            <a:ext cx="3096070" cy="1433285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077595" y="312057"/>
            <a:ext cx="1791607" cy="1433285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577728" y="366406"/>
            <a:ext cx="3284104" cy="1324588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-517274" y="2154999"/>
            <a:ext cx="18805274" cy="4003117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8" name="Freeform 8"/>
          <p:cNvSpPr/>
          <p:nvPr/>
        </p:nvSpPr>
        <p:spPr>
          <a:xfrm>
            <a:off x="585153" y="2544446"/>
            <a:ext cx="4386427" cy="3289820"/>
          </a:xfrm>
          <a:custGeom>
            <a:avLst/>
            <a:gdLst/>
            <a:ahLst/>
            <a:cxnLst/>
            <a:rect l="l" t="t" r="r" b="b"/>
            <a:pathLst>
              <a:path w="4386427" h="3289820">
                <a:moveTo>
                  <a:pt x="0" y="0"/>
                </a:moveTo>
                <a:lnTo>
                  <a:pt x="4386427" y="0"/>
                </a:lnTo>
                <a:lnTo>
                  <a:pt x="4386427" y="3289820"/>
                </a:lnTo>
                <a:lnTo>
                  <a:pt x="0" y="32898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973399" y="2544446"/>
            <a:ext cx="4479965" cy="3289820"/>
          </a:xfrm>
          <a:custGeom>
            <a:avLst/>
            <a:gdLst/>
            <a:ahLst/>
            <a:cxnLst/>
            <a:rect l="l" t="t" r="r" b="b"/>
            <a:pathLst>
              <a:path w="4479965" h="3289820">
                <a:moveTo>
                  <a:pt x="0" y="0"/>
                </a:moveTo>
                <a:lnTo>
                  <a:pt x="4479965" y="0"/>
                </a:lnTo>
                <a:lnTo>
                  <a:pt x="4479965" y="3289820"/>
                </a:lnTo>
                <a:lnTo>
                  <a:pt x="0" y="32898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7701" b="-4386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566681" y="2544446"/>
            <a:ext cx="4386427" cy="3289820"/>
          </a:xfrm>
          <a:custGeom>
            <a:avLst/>
            <a:gdLst/>
            <a:ahLst/>
            <a:cxnLst/>
            <a:rect l="l" t="t" r="r" b="b"/>
            <a:pathLst>
              <a:path w="4386427" h="3289820">
                <a:moveTo>
                  <a:pt x="0" y="0"/>
                </a:moveTo>
                <a:lnTo>
                  <a:pt x="4386427" y="0"/>
                </a:lnTo>
                <a:lnTo>
                  <a:pt x="4386427" y="3289820"/>
                </a:lnTo>
                <a:lnTo>
                  <a:pt x="0" y="32898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020614" y="6405766"/>
            <a:ext cx="14514786" cy="16561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id-ID" sz="6299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MODUL </a:t>
            </a:r>
            <a:r>
              <a:rPr lang="en-US" sz="6299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S.O.P</a:t>
            </a:r>
            <a:r>
              <a:rPr lang="en-US" sz="6299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. PENTONGKOLAN </a:t>
            </a:r>
            <a:r>
              <a:rPr lang="en-US" sz="6299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UDANG VANAME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0259" y="8523375"/>
            <a:ext cx="16079041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b="1" spc="59">
                <a:solidFill>
                  <a:srgbClr val="323232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PROJECT MONITORING ANDTECHNICAL CONSULTANT (PMTC)</a:t>
            </a:r>
          </a:p>
          <a:p>
            <a:pPr algn="l">
              <a:lnSpc>
                <a:spcPts val="3599"/>
              </a:lnSpc>
            </a:pPr>
            <a:r>
              <a:rPr lang="en-US" sz="2999" b="1" spc="59">
                <a:solidFill>
                  <a:srgbClr val="323232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INFRASTRUCTURE IMPROVEMENT FOR SHRIMP AQUACULTURE PROJECT (IISAP)</a:t>
            </a:r>
          </a:p>
        </p:txBody>
      </p:sp>
      <p:sp>
        <p:nvSpPr>
          <p:cNvPr id="13" name="AutoShape 13"/>
          <p:cNvSpPr/>
          <p:nvPr/>
        </p:nvSpPr>
        <p:spPr>
          <a:xfrm>
            <a:off x="-303946" y="9685425"/>
            <a:ext cx="18591946" cy="908044"/>
          </a:xfrm>
          <a:prstGeom prst="rect">
            <a:avLst/>
          </a:prstGeom>
          <a:solidFill>
            <a:srgbClr val="EE713E"/>
          </a:solid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-31595" y="1028700"/>
            <a:ext cx="18288000" cy="8381999"/>
            <a:chOff x="381000" y="0"/>
            <a:chExt cx="17373600" cy="6498186"/>
          </a:xfrm>
        </p:grpSpPr>
        <p:pic>
          <p:nvPicPr>
            <p:cNvPr id="46" name="Picture 45" descr="PASARMINA] Benur Udang Vannamei F1 WAS - PT Windu Alam Sentosa Remban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3600" y="0"/>
              <a:ext cx="8001000" cy="64981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Picture 46" descr="Bibit Benur Udang Windu Pancet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12" r="-2785"/>
            <a:stretch/>
          </p:blipFill>
          <p:spPr bwMode="auto">
            <a:xfrm>
              <a:off x="381000" y="0"/>
              <a:ext cx="9677400" cy="643911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3" name="AutoShape 3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4" name="Freeform 4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0406327" y="9338301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6" name="AutoShape 6"/>
          <p:cNvSpPr/>
          <p:nvPr/>
        </p:nvSpPr>
        <p:spPr>
          <a:xfrm>
            <a:off x="-18585" y="0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18" name="TextBox 18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6800" y="2628900"/>
            <a:ext cx="16459200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85780" lvl="1">
              <a:lnSpc>
                <a:spcPts val="5175"/>
              </a:lnSpc>
            </a:pPr>
            <a:r>
              <a:rPr lang="id-ID" sz="4000" b="1" dirty="0" smtClean="0">
                <a:solidFill>
                  <a:srgbClr val="FF0000"/>
                </a:solidFill>
              </a:rPr>
              <a:t>Tujuan dan Alasan: Pentokolan Udang Vaname (</a:t>
            </a:r>
            <a:r>
              <a:rPr lang="id-ID" sz="4000" b="1" i="1" dirty="0" smtClean="0">
                <a:solidFill>
                  <a:srgbClr val="FF0000"/>
                </a:solidFill>
              </a:rPr>
              <a:t>Litopenaeus vannamei</a:t>
            </a:r>
            <a:r>
              <a:rPr lang="id-ID" sz="4000" b="1" dirty="0" smtClean="0">
                <a:solidFill>
                  <a:srgbClr val="FF0000"/>
                </a:solidFill>
              </a:rPr>
              <a:t>)</a:t>
            </a:r>
            <a:endParaRPr lang="en-US" sz="4000" dirty="0">
              <a:solidFill>
                <a:srgbClr val="FF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8" name="TextBox 17"/>
          <p:cNvSpPr txBox="1"/>
          <p:nvPr/>
        </p:nvSpPr>
        <p:spPr>
          <a:xfrm>
            <a:off x="762000" y="3848100"/>
            <a:ext cx="1691640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42980" lvl="1" indent="-457200">
              <a:buFont typeface="Wingdings" panose="05000000000000000000" pitchFamily="2" charset="2"/>
              <a:buChar char="§"/>
            </a:pPr>
            <a:r>
              <a:rPr lang="id-ID" sz="4000" dirty="0" smtClean="0">
                <a:solidFill>
                  <a:srgbClr val="FFFF00"/>
                </a:solidFill>
              </a:rPr>
              <a:t>Pentokolan atau pendederan benih </a:t>
            </a:r>
            <a:r>
              <a:rPr lang="id-ID" sz="4000" dirty="0">
                <a:solidFill>
                  <a:srgbClr val="FFFF00"/>
                </a:solidFill>
              </a:rPr>
              <a:t>udang vaname adalah pemeliharaan atau budidaya benih benur PL (post larva) 8 – 10 sampai sekitar PL </a:t>
            </a:r>
            <a:r>
              <a:rPr lang="id-ID" sz="4000" dirty="0" smtClean="0">
                <a:solidFill>
                  <a:srgbClr val="FFFF00"/>
                </a:solidFill>
              </a:rPr>
              <a:t>30, </a:t>
            </a:r>
          </a:p>
          <a:p>
            <a:pPr marL="942980" lvl="1" indent="-457200">
              <a:buFont typeface="Wingdings" panose="05000000000000000000" pitchFamily="2" charset="2"/>
              <a:buChar char="§"/>
            </a:pPr>
            <a:r>
              <a:rPr lang="id-ID" sz="4000" dirty="0" smtClean="0">
                <a:solidFill>
                  <a:srgbClr val="FFFF00"/>
                </a:solidFill>
              </a:rPr>
              <a:t>Benih </a:t>
            </a:r>
            <a:r>
              <a:rPr lang="id-ID" sz="4000" dirty="0">
                <a:solidFill>
                  <a:srgbClr val="FFFF00"/>
                </a:solidFill>
              </a:rPr>
              <a:t>udang fase post larva </a:t>
            </a:r>
            <a:endParaRPr lang="id-ID" sz="4000" dirty="0" smtClean="0">
              <a:solidFill>
                <a:srgbClr val="FFFF00"/>
              </a:solidFill>
            </a:endParaRPr>
          </a:p>
          <a:p>
            <a:pPr marL="1962150" lvl="1" indent="-355600">
              <a:buFont typeface="Wingdings" panose="05000000000000000000" pitchFamily="2" charset="2"/>
              <a:buChar char="§"/>
            </a:pPr>
            <a:r>
              <a:rPr lang="id-ID" sz="4000" dirty="0" smtClean="0">
                <a:solidFill>
                  <a:srgbClr val="FFFF00"/>
                </a:solidFill>
              </a:rPr>
              <a:t>sangat </a:t>
            </a:r>
            <a:r>
              <a:rPr lang="id-ID" sz="4000" dirty="0">
                <a:solidFill>
                  <a:srgbClr val="FFFF00"/>
                </a:solidFill>
              </a:rPr>
              <a:t>rentan terhadap kondisi air lingkungan (suhu, salinitas, pH, DO</a:t>
            </a:r>
            <a:r>
              <a:rPr lang="id-ID" sz="4000" dirty="0" smtClean="0">
                <a:solidFill>
                  <a:srgbClr val="FFFF00"/>
                </a:solidFill>
              </a:rPr>
              <a:t>),</a:t>
            </a:r>
          </a:p>
          <a:p>
            <a:pPr marL="1962150" lvl="1" indent="-355600">
              <a:buFont typeface="Wingdings" panose="05000000000000000000" pitchFamily="2" charset="2"/>
              <a:buChar char="§"/>
            </a:pPr>
            <a:r>
              <a:rPr lang="id-ID" sz="4000" dirty="0" smtClean="0">
                <a:solidFill>
                  <a:srgbClr val="FFFF00"/>
                </a:solidFill>
              </a:rPr>
              <a:t>ukurannya </a:t>
            </a:r>
            <a:r>
              <a:rPr lang="id-ID" sz="4000" dirty="0">
                <a:solidFill>
                  <a:srgbClr val="FFFF00"/>
                </a:solidFill>
              </a:rPr>
              <a:t>lembut/kecil dan </a:t>
            </a:r>
            <a:endParaRPr lang="id-ID" sz="4000" dirty="0" smtClean="0">
              <a:solidFill>
                <a:srgbClr val="FFFF00"/>
              </a:solidFill>
            </a:endParaRPr>
          </a:p>
          <a:p>
            <a:pPr marL="1962150" lvl="1" indent="-355600">
              <a:buFont typeface="Wingdings" panose="05000000000000000000" pitchFamily="2" charset="2"/>
              <a:buChar char="§"/>
            </a:pPr>
            <a:r>
              <a:rPr lang="id-ID" sz="4000" dirty="0" smtClean="0">
                <a:solidFill>
                  <a:srgbClr val="FFFF00"/>
                </a:solidFill>
              </a:rPr>
              <a:t>aktivitas </a:t>
            </a:r>
            <a:r>
              <a:rPr lang="id-ID" sz="4000" dirty="0">
                <a:solidFill>
                  <a:srgbClr val="FFFF00"/>
                </a:solidFill>
              </a:rPr>
              <a:t>mencari makanan relatif lambat, </a:t>
            </a:r>
            <a:endParaRPr lang="id-ID" sz="4000" dirty="0" smtClean="0">
              <a:solidFill>
                <a:srgbClr val="FFFF00"/>
              </a:solidFill>
            </a:endParaRPr>
          </a:p>
          <a:p>
            <a:pPr marL="1962150" lvl="1" indent="-355600">
              <a:buFont typeface="Wingdings" panose="05000000000000000000" pitchFamily="2" charset="2"/>
              <a:buChar char="§"/>
            </a:pPr>
            <a:r>
              <a:rPr lang="id-ID" sz="4000" dirty="0" smtClean="0">
                <a:solidFill>
                  <a:srgbClr val="FFFF00"/>
                </a:solidFill>
              </a:rPr>
              <a:t>perlu </a:t>
            </a:r>
            <a:r>
              <a:rPr lang="id-ID" sz="4000" dirty="0">
                <a:solidFill>
                  <a:srgbClr val="FFFF00"/>
                </a:solidFill>
              </a:rPr>
              <a:t>dipelihara dalam lingkungan wadah yang terkontrol, relatif bebas dari predator dan makanannya tersedia mudah </a:t>
            </a:r>
            <a:r>
              <a:rPr lang="id-ID" sz="4000" dirty="0" smtClean="0">
                <a:solidFill>
                  <a:srgbClr val="FFFF00"/>
                </a:solidFill>
              </a:rPr>
              <a:t>didapat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utoShape 7"/>
          <p:cNvSpPr/>
          <p:nvPr/>
        </p:nvSpPr>
        <p:spPr>
          <a:xfrm>
            <a:off x="457200" y="4533900"/>
            <a:ext cx="6324600" cy="1981200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3" name="AutoShape 3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4" name="Freeform 4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0404468" y="9350381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6" name="AutoShape 6"/>
          <p:cNvSpPr/>
          <p:nvPr/>
        </p:nvSpPr>
        <p:spPr>
          <a:xfrm>
            <a:off x="0" y="0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7" name="AutoShape 7"/>
          <p:cNvSpPr/>
          <p:nvPr/>
        </p:nvSpPr>
        <p:spPr>
          <a:xfrm>
            <a:off x="457200" y="6515100"/>
            <a:ext cx="6324600" cy="2209800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8" name="AutoShape 8"/>
          <p:cNvSpPr/>
          <p:nvPr/>
        </p:nvSpPr>
        <p:spPr>
          <a:xfrm>
            <a:off x="12725400" y="4000500"/>
            <a:ext cx="5410200" cy="2590800"/>
          </a:xfrm>
          <a:prstGeom prst="rect">
            <a:avLst/>
          </a:prstGeom>
          <a:solidFill>
            <a:srgbClr val="D9D9D9"/>
          </a:solidFill>
        </p:spPr>
      </p:sp>
      <p:sp>
        <p:nvSpPr>
          <p:cNvPr id="9" name="AutoShape 9"/>
          <p:cNvSpPr/>
          <p:nvPr/>
        </p:nvSpPr>
        <p:spPr>
          <a:xfrm>
            <a:off x="457200" y="1409700"/>
            <a:ext cx="6248400" cy="3124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914400" y="2933700"/>
            <a:ext cx="5638800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1.</a:t>
            </a:r>
            <a:r>
              <a:rPr lang="id-ID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2</a:t>
            </a: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. </a:t>
            </a:r>
            <a:r>
              <a:rPr lang="en-US" sz="2400" b="1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Kantong</a:t>
            </a: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 </a:t>
            </a:r>
            <a:r>
              <a:rPr lang="en-US" sz="2400" b="1" dirty="0" err="1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Hapa</a:t>
            </a:r>
            <a:r>
              <a:rPr lang="en-US" sz="2400" b="1" dirty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 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(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monoethyline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) 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#: 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0,3-0,4 </a:t>
            </a:r>
            <a:r>
              <a:rPr lang="id-ID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c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m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,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ukuran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1x2x1,2 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m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dengan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tali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dibuat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dari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bahan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hapa</a:t>
            </a:r>
            <a:r>
              <a:rPr lang="id-ID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/tali plastik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dipasang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di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setiap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pojok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. </a:t>
            </a:r>
            <a:endParaRPr lang="en-US" sz="2400" dirty="0">
              <a:solidFill>
                <a:srgbClr val="323232"/>
              </a:solidFill>
              <a:latin typeface="Arial" panose="020B0604020202020204" pitchFamily="34" charset="0"/>
              <a:ea typeface="Poppins Medium"/>
              <a:cs typeface="Arial" panose="020B0604020202020204" pitchFamily="34" charset="0"/>
              <a:sym typeface="Poppins Medium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792712" y="389591"/>
            <a:ext cx="1193114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61" lvl="1" indent="-485781" algn="l">
              <a:lnSpc>
                <a:spcPts val="5175"/>
              </a:lnSpc>
              <a:buAutoNum type="arabicPeriod"/>
            </a:pP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Wadah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Pentokolan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8200" y="4610100"/>
            <a:ext cx="5867400" cy="20005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1.</a:t>
            </a:r>
            <a:r>
              <a:rPr lang="id-ID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3</a:t>
            </a: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. </a:t>
            </a:r>
            <a:r>
              <a:rPr lang="en-US" sz="2400" b="1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Bak</a:t>
            </a: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 </a:t>
            </a:r>
            <a:r>
              <a:rPr lang="en-US" sz="2400" b="1" dirty="0" err="1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Terpal</a:t>
            </a:r>
            <a:r>
              <a:rPr lang="en-US" sz="2400" b="1" dirty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ukuran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1x2x1,2 m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dipasang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di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atas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lahan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tanah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yang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diseting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seperti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bak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dengan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dasar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miring 2-3%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dari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arah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sisi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1 m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ke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arah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sisi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m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lainnya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atau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di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lubang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air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buang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.</a:t>
            </a:r>
          </a:p>
          <a:p>
            <a:pPr algn="l">
              <a:lnSpc>
                <a:spcPts val="2600"/>
              </a:lnSpc>
            </a:pPr>
            <a:endParaRPr lang="en-US" sz="2400" dirty="0">
              <a:solidFill>
                <a:srgbClr val="323232"/>
              </a:solidFill>
              <a:latin typeface="Arial" panose="020B0604020202020204" pitchFamily="34" charset="0"/>
              <a:ea typeface="Poppins Medium"/>
              <a:cs typeface="Arial" panose="020B0604020202020204" pitchFamily="34" charset="0"/>
              <a:sym typeface="Poppins Mediu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38200" y="6743700"/>
            <a:ext cx="578036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1.</a:t>
            </a:r>
            <a:r>
              <a:rPr lang="id-ID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4</a:t>
            </a: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. </a:t>
            </a:r>
            <a:r>
              <a:rPr lang="en-US" sz="2400" b="1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Bak</a:t>
            </a: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 </a:t>
            </a:r>
            <a:r>
              <a:rPr lang="id-ID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permanen/beton, plastik, </a:t>
            </a: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Fiberglas</a:t>
            </a:r>
            <a:r>
              <a:rPr lang="id-ID" sz="2400" dirty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"/>
              </a:rPr>
              <a:t>.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Usahakan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bak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yang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dipesan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ukuran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1x2x1m.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Dasar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bak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memiliki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kemiringan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2-3%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dari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arah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sisi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1 m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ke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arah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lubang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air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buang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8200" y="1790700"/>
            <a:ext cx="50292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1.</a:t>
            </a:r>
            <a:r>
              <a:rPr lang="id-ID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1</a:t>
            </a:r>
            <a:r>
              <a:rPr lang="en-US" sz="2400" b="1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b="1" dirty="0" err="1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Petak</a:t>
            </a:r>
            <a:r>
              <a:rPr lang="en-US" sz="2400" b="1" dirty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 </a:t>
            </a:r>
            <a:r>
              <a:rPr lang="en-US" sz="2400" b="1" dirty="0" err="1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Tambak</a:t>
            </a:r>
            <a:r>
              <a:rPr lang="en-US" sz="2400" b="1" dirty="0">
                <a:solidFill>
                  <a:srgbClr val="323232"/>
                </a:solidFill>
                <a:latin typeface="Arial" panose="020B0604020202020204" pitchFamily="34" charset="0"/>
                <a:ea typeface="Poppins Medium Bold"/>
                <a:cs typeface="Arial" panose="020B0604020202020204" pitchFamily="34" charset="0"/>
                <a:sym typeface="Poppins Medium Bold"/>
              </a:rPr>
              <a:t> Tanah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ukuran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id-ID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kecil </a:t>
            </a:r>
            <a:r>
              <a:rPr lang="en-US" sz="2400" dirty="0" err="1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petak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id-ID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5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0-</a:t>
            </a:r>
            <a:r>
              <a:rPr lang="id-ID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1</a:t>
            </a:r>
            <a:r>
              <a:rPr lang="en-US" sz="2400" dirty="0" smtClean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00 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m2 di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lahan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tambak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 </a:t>
            </a:r>
            <a:r>
              <a:rPr lang="en-US" sz="2400" dirty="0" err="1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pembesaran</a:t>
            </a:r>
            <a:r>
              <a:rPr lang="en-US" sz="2400" dirty="0">
                <a:solidFill>
                  <a:srgbClr val="323232"/>
                </a:solidFill>
                <a:latin typeface="Arial" panose="020B0604020202020204" pitchFamily="34" charset="0"/>
                <a:ea typeface="Poppins Medium"/>
                <a:cs typeface="Arial" panose="020B0604020202020204" pitchFamily="34" charset="0"/>
                <a:sym typeface="Poppins Medium"/>
              </a:rPr>
              <a:t>.   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010400" y="4229100"/>
            <a:ext cx="5715000" cy="2209800"/>
            <a:chOff x="13563600" y="1943100"/>
            <a:chExt cx="5715000" cy="2209800"/>
          </a:xfrm>
        </p:grpSpPr>
        <p:grpSp>
          <p:nvGrpSpPr>
            <p:cNvPr id="40" name="Group 39"/>
            <p:cNvGrpSpPr/>
            <p:nvPr/>
          </p:nvGrpSpPr>
          <p:grpSpPr>
            <a:xfrm>
              <a:off x="13563600" y="1943100"/>
              <a:ext cx="2868475" cy="2209800"/>
              <a:chOff x="6934200" y="7200900"/>
              <a:chExt cx="2868475" cy="20574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6934200" y="7200900"/>
                <a:ext cx="2868475" cy="2057400"/>
              </a:xfrm>
              <a:custGeom>
                <a:avLst/>
                <a:gdLst/>
                <a:ahLst/>
                <a:cxnLst/>
                <a:rect l="l" t="t" r="r" b="b"/>
                <a:pathLst>
                  <a:path w="2506294" h="2015004">
                    <a:moveTo>
                      <a:pt x="0" y="0"/>
                    </a:moveTo>
                    <a:lnTo>
                      <a:pt x="2506294" y="0"/>
                    </a:lnTo>
                    <a:lnTo>
                      <a:pt x="2506294" y="2015003"/>
                    </a:lnTo>
                    <a:lnTo>
                      <a:pt x="0" y="201500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7086600" y="8801100"/>
                <a:ext cx="2406899" cy="3590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r">
                  <a:lnSpc>
                    <a:spcPts val="2800"/>
                  </a:lnSpc>
                </a:pP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Bak</a:t>
                </a:r>
                <a:r>
                  <a:rPr lang="en-US" sz="2000" dirty="0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 </a:t>
                </a: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Terpal</a:t>
                </a:r>
                <a:endPara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16611600" y="1943100"/>
              <a:ext cx="2667000" cy="2209800"/>
              <a:chOff x="9982200" y="7200900"/>
              <a:chExt cx="2667000" cy="2209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0058400" y="7200900"/>
                <a:ext cx="2514600" cy="2209800"/>
              </a:xfrm>
              <a:custGeom>
                <a:avLst/>
                <a:gdLst/>
                <a:ahLst/>
                <a:cxnLst/>
                <a:rect l="l" t="t" r="r" b="b"/>
                <a:pathLst>
                  <a:path w="2499446" h="2506294">
                    <a:moveTo>
                      <a:pt x="0" y="0"/>
                    </a:moveTo>
                    <a:lnTo>
                      <a:pt x="2499446" y="0"/>
                    </a:lnTo>
                    <a:lnTo>
                      <a:pt x="2499446" y="2506294"/>
                    </a:lnTo>
                    <a:lnTo>
                      <a:pt x="0" y="250629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9982200" y="8953500"/>
                <a:ext cx="2667000" cy="3590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800"/>
                  </a:lnSpc>
                </a:pP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Bak</a:t>
                </a:r>
                <a:r>
                  <a:rPr lang="en-US" sz="2000" dirty="0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 </a:t>
                </a: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fiberglas</a:t>
                </a:r>
                <a:endPara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6772414" y="6667500"/>
            <a:ext cx="11497001" cy="2514600"/>
            <a:chOff x="6813301" y="4381500"/>
            <a:chExt cx="11497001" cy="2514600"/>
          </a:xfrm>
        </p:grpSpPr>
        <p:grpSp>
          <p:nvGrpSpPr>
            <p:cNvPr id="31" name="Group 30"/>
            <p:cNvGrpSpPr/>
            <p:nvPr/>
          </p:nvGrpSpPr>
          <p:grpSpPr>
            <a:xfrm>
              <a:off x="6813301" y="4393580"/>
              <a:ext cx="2635499" cy="2502520"/>
              <a:chOff x="9753600" y="6896100"/>
              <a:chExt cx="2635499" cy="197839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9753600" y="6896100"/>
                <a:ext cx="2635499" cy="1978390"/>
              </a:xfrm>
              <a:custGeom>
                <a:avLst/>
                <a:gdLst/>
                <a:ahLst/>
                <a:cxnLst/>
                <a:rect l="l" t="t" r="r" b="b"/>
                <a:pathLst>
                  <a:path w="2635499" h="1978390">
                    <a:moveTo>
                      <a:pt x="0" y="0"/>
                    </a:moveTo>
                    <a:lnTo>
                      <a:pt x="2635499" y="0"/>
                    </a:lnTo>
                    <a:lnTo>
                      <a:pt x="2635499" y="1978390"/>
                    </a:lnTo>
                    <a:lnTo>
                      <a:pt x="0" y="197839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829800" y="8573287"/>
                <a:ext cx="2406369" cy="2838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2800"/>
                  </a:lnSpc>
                </a:pP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Bak</a:t>
                </a:r>
                <a:r>
                  <a:rPr lang="en-US" sz="2000" dirty="0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 semen/</a:t>
                </a: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beton</a:t>
                </a:r>
                <a:endPara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15544800" y="4381500"/>
              <a:ext cx="2765502" cy="2353894"/>
              <a:chOff x="15544800" y="4381500"/>
              <a:chExt cx="2765502" cy="235389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5544800" y="4381500"/>
                <a:ext cx="2514539" cy="2353894"/>
              </a:xfrm>
              <a:custGeom>
                <a:avLst/>
                <a:gdLst/>
                <a:ahLst/>
                <a:cxnLst/>
                <a:rect l="l" t="t" r="r" b="b"/>
                <a:pathLst>
                  <a:path w="2514539" h="2506294">
                    <a:moveTo>
                      <a:pt x="0" y="0"/>
                    </a:moveTo>
                    <a:lnTo>
                      <a:pt x="2514538" y="0"/>
                    </a:lnTo>
                    <a:lnTo>
                      <a:pt x="2514538" y="2506294"/>
                    </a:lnTo>
                    <a:lnTo>
                      <a:pt x="0" y="250629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15674803" y="6210300"/>
                <a:ext cx="2635499" cy="3590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800"/>
                  </a:lnSpc>
                </a:pPr>
                <a:r>
                  <a:rPr lang="en-US" sz="2000" dirty="0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Tong </a:t>
                </a: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plastik</a:t>
                </a:r>
                <a:endPara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9592428" y="4381500"/>
              <a:ext cx="2675772" cy="2506294"/>
              <a:chOff x="12761327" y="3487969"/>
              <a:chExt cx="2675772" cy="250629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2761327" y="3487969"/>
                <a:ext cx="2554873" cy="2506294"/>
              </a:xfrm>
              <a:custGeom>
                <a:avLst/>
                <a:gdLst/>
                <a:ahLst/>
                <a:cxnLst/>
                <a:rect l="l" t="t" r="r" b="b"/>
                <a:pathLst>
                  <a:path w="2514539" h="2506294">
                    <a:moveTo>
                      <a:pt x="0" y="0"/>
                    </a:moveTo>
                    <a:lnTo>
                      <a:pt x="2514539" y="0"/>
                    </a:lnTo>
                    <a:lnTo>
                      <a:pt x="2514539" y="2506294"/>
                    </a:lnTo>
                    <a:lnTo>
                      <a:pt x="0" y="250629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2801600" y="5600700"/>
                <a:ext cx="2635499" cy="3590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800"/>
                  </a:lnSpc>
                </a:pP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Bak</a:t>
                </a:r>
                <a:r>
                  <a:rPr lang="en-US" sz="2000" dirty="0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 </a:t>
                </a: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plastik</a:t>
                </a:r>
                <a:endPara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2268200" y="4381500"/>
              <a:ext cx="3200400" cy="2514600"/>
              <a:chOff x="13487400" y="6667500"/>
              <a:chExt cx="3200400" cy="1981199"/>
            </a:xfrm>
          </p:grpSpPr>
          <p:sp>
            <p:nvSpPr>
              <p:cNvPr id="28" name="Freeform 6"/>
              <p:cNvSpPr/>
              <p:nvPr/>
            </p:nvSpPr>
            <p:spPr>
              <a:xfrm>
                <a:off x="13487400" y="6667500"/>
                <a:ext cx="3200400" cy="1981199"/>
              </a:xfrm>
              <a:custGeom>
                <a:avLst/>
                <a:gdLst/>
                <a:ahLst/>
                <a:cxnLst/>
                <a:rect l="l" t="t" r="r" b="b"/>
                <a:pathLst>
                  <a:path w="8625912" h="5750608">
                    <a:moveTo>
                      <a:pt x="0" y="0"/>
                    </a:moveTo>
                    <a:lnTo>
                      <a:pt x="8625911" y="0"/>
                    </a:lnTo>
                    <a:lnTo>
                      <a:pt x="8625911" y="5750608"/>
                    </a:lnTo>
                    <a:lnTo>
                      <a:pt x="0" y="575060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  <p:sp>
            <p:nvSpPr>
              <p:cNvPr id="29" name="TextBox 23"/>
              <p:cNvSpPr txBox="1"/>
              <p:nvPr/>
            </p:nvSpPr>
            <p:spPr>
              <a:xfrm>
                <a:off x="13944600" y="8201331"/>
                <a:ext cx="2743200" cy="30115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800"/>
                  </a:lnSpc>
                </a:pPr>
                <a:r>
                  <a:rPr lang="en-US" sz="2000" dirty="0" err="1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Bak</a:t>
                </a:r>
                <a:r>
                  <a:rPr lang="en-US" sz="2000" dirty="0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 </a:t>
                </a:r>
                <a:r>
                  <a:rPr lang="id-ID" sz="2000" dirty="0" smtClean="0">
                    <a:solidFill>
                      <a:schemeClr val="bg1"/>
                    </a:solidFill>
                    <a:latin typeface="Poppins Light Bold"/>
                    <a:ea typeface="Poppins Light Bold"/>
                    <a:cs typeface="Poppins Light Bold"/>
                    <a:sym typeface="Poppins Light Bold"/>
                  </a:rPr>
                  <a:t>fiberglass</a:t>
                </a:r>
                <a:endPara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6884352" y="1790700"/>
            <a:ext cx="3657600" cy="2133600"/>
            <a:chOff x="6884352" y="1790700"/>
            <a:chExt cx="3657600" cy="2133600"/>
          </a:xfrm>
        </p:grpSpPr>
        <p:pic>
          <p:nvPicPr>
            <p:cNvPr id="30" name="Picture 29"/>
            <p:cNvPicPr/>
            <p:nvPr/>
          </p:nvPicPr>
          <p:blipFill rotWithShape="1">
            <a:blip r:embed="rId10"/>
            <a:srcRect l="11518" t="35667" r="11254" b="30117"/>
            <a:stretch/>
          </p:blipFill>
          <p:spPr bwMode="auto">
            <a:xfrm>
              <a:off x="6884352" y="1790700"/>
              <a:ext cx="3657600" cy="2133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8" name="TextBox 25"/>
            <p:cNvSpPr txBox="1"/>
            <p:nvPr/>
          </p:nvSpPr>
          <p:spPr>
            <a:xfrm>
              <a:off x="7239000" y="3543300"/>
              <a:ext cx="2667000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id-ID" sz="2000" dirty="0" smtClean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Petak tambak tanah</a:t>
              </a:r>
              <a:endParaRPr lang="en-US" sz="2000" dirty="0">
                <a:solidFill>
                  <a:schemeClr val="bg1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694352" y="1790700"/>
            <a:ext cx="3021648" cy="2209800"/>
            <a:chOff x="10694352" y="1790700"/>
            <a:chExt cx="3021648" cy="220980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67" t="14483" r="34523" b="16946"/>
            <a:stretch/>
          </p:blipFill>
          <p:spPr bwMode="auto">
            <a:xfrm rot="16200000">
              <a:off x="11100276" y="1384776"/>
              <a:ext cx="2209800" cy="302164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9" name="TextBox 25"/>
            <p:cNvSpPr txBox="1"/>
            <p:nvPr/>
          </p:nvSpPr>
          <p:spPr>
            <a:xfrm>
              <a:off x="10820400" y="3619500"/>
              <a:ext cx="2667000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id-ID" sz="2000" dirty="0" smtClean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Hapa di tambak</a:t>
              </a:r>
              <a:endParaRPr lang="en-US" sz="2000" dirty="0">
                <a:solidFill>
                  <a:schemeClr val="bg1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2877800" y="4152900"/>
            <a:ext cx="4876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smtClean="0"/>
              <a:t>Wadah:</a:t>
            </a:r>
          </a:p>
          <a:p>
            <a:pPr marL="342900" indent="-342900">
              <a:buAutoNum type="arabicPeriod"/>
            </a:pPr>
            <a:r>
              <a:rPr lang="id-ID" sz="2800" dirty="0" smtClean="0"/>
              <a:t>Individul: petakan, hapa, bak terpal, </a:t>
            </a:r>
          </a:p>
          <a:p>
            <a:pPr marL="342900" indent="-342900">
              <a:buAutoNum type="arabicPeriod"/>
            </a:pPr>
            <a:r>
              <a:rPr lang="id-ID" sz="2800" dirty="0" smtClean="0"/>
              <a:t>Dirangkai: Resirkulasi: bak beton, plastik, fiberglas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504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859" y="13939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0406327" y="9366710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7" name="TextBox 7"/>
          <p:cNvSpPr txBox="1"/>
          <p:nvPr/>
        </p:nvSpPr>
        <p:spPr>
          <a:xfrm>
            <a:off x="990600" y="2019300"/>
            <a:ext cx="10363200" cy="3052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: bak terbuka untuk pemeliharaan pendederan udang</a:t>
            </a:r>
          </a:p>
          <a:p>
            <a:pPr algn="l">
              <a:lnSpc>
                <a:spcPts val="3359"/>
              </a:lnSpc>
            </a:pP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Dilengkapi inlet dan outlet (dihubungkan dg pipa saluran dan aerasi</a:t>
            </a:r>
            <a:endParaRPr lang="id-ID" sz="2399" dirty="0" smtClean="0">
              <a:solidFill>
                <a:srgbClr val="323232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algn="l">
              <a:lnSpc>
                <a:spcPts val="3359"/>
              </a:lnSpc>
            </a:pPr>
            <a:r>
              <a:rPr lang="id-ID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 tandon:</a:t>
            </a:r>
            <a:r>
              <a:rPr lang="en-US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menampung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cadangan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baku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guna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mengisi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awal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mengganti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yang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menguap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rembes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tandon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berada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minimal 1 m di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atas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permukaaan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agar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mengalir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secara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gravitasi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800" y="1333500"/>
            <a:ext cx="11963400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2.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Bak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id-ID" sz="4500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Budidaya dan </a:t>
            </a:r>
            <a:r>
              <a:rPr lang="en-US" sz="4500" dirty="0" err="1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tandon</a:t>
            </a:r>
            <a:r>
              <a:rPr lang="en-US" sz="4500" dirty="0" smtClean="0">
                <a:solidFill>
                  <a:srgbClr val="32323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>
                <a:solidFill>
                  <a:srgbClr val="323232"/>
                </a:solidFill>
                <a:latin typeface="Poppins Bold"/>
                <a:ea typeface="Poppins Bold"/>
                <a:cs typeface="Poppins Bold"/>
                <a:sym typeface="Poppins Bold"/>
              </a:rPr>
              <a:t>air/tong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8600" y="5753100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3.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Bak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pengendapan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air </a:t>
            </a:r>
            <a:r>
              <a:rPr lang="en-US" sz="45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buang</a:t>
            </a:r>
            <a:endParaRPr lang="en-US" sz="4500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90600" y="6515100"/>
            <a:ext cx="10591800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pengendapan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berada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minimal 0,5 m di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bawah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dasar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agar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mengalir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secara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gravitasi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buangan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dari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bak2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dibuang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masuk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bagian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tengah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pendendapan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diberi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saringan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strimin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di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bagian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¾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tinggi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di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permukaan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diberi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bioball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filterissasi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mikrobilogis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),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kemudian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bersih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disedot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pompa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reservoir.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2573000" y="800100"/>
            <a:ext cx="4267200" cy="3657600"/>
            <a:chOff x="12761327" y="3487969"/>
            <a:chExt cx="2675772" cy="2506294"/>
          </a:xfrm>
        </p:grpSpPr>
        <p:sp>
          <p:nvSpPr>
            <p:cNvPr id="13" name="Freeform 14"/>
            <p:cNvSpPr/>
            <p:nvPr/>
          </p:nvSpPr>
          <p:spPr>
            <a:xfrm>
              <a:off x="12761327" y="3487969"/>
              <a:ext cx="2554873" cy="2506294"/>
            </a:xfrm>
            <a:custGeom>
              <a:avLst/>
              <a:gdLst/>
              <a:ahLst/>
              <a:cxnLst/>
              <a:rect l="l" t="t" r="r" b="b"/>
              <a:pathLst>
                <a:path w="2514539" h="2506294">
                  <a:moveTo>
                    <a:pt x="0" y="0"/>
                  </a:moveTo>
                  <a:lnTo>
                    <a:pt x="2514539" y="0"/>
                  </a:lnTo>
                  <a:lnTo>
                    <a:pt x="2514539" y="2506294"/>
                  </a:lnTo>
                  <a:lnTo>
                    <a:pt x="0" y="2506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" name="TextBox 27"/>
            <p:cNvSpPr txBox="1"/>
            <p:nvPr/>
          </p:nvSpPr>
          <p:spPr>
            <a:xfrm>
              <a:off x="12801600" y="5600700"/>
              <a:ext cx="2635499" cy="359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 err="1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Bak</a:t>
              </a:r>
              <a:r>
                <a: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plastik</a:t>
              </a:r>
              <a:endParaRPr lang="en-US" sz="2000" dirty="0">
                <a:solidFill>
                  <a:schemeClr val="bg1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2649199" y="4838700"/>
            <a:ext cx="4431321" cy="3809999"/>
            <a:chOff x="15544801" y="4381497"/>
            <a:chExt cx="2765501" cy="2353892"/>
          </a:xfrm>
        </p:grpSpPr>
        <p:sp>
          <p:nvSpPr>
            <p:cNvPr id="17" name="Freeform 15"/>
            <p:cNvSpPr/>
            <p:nvPr/>
          </p:nvSpPr>
          <p:spPr>
            <a:xfrm>
              <a:off x="15544801" y="4381497"/>
              <a:ext cx="2514539" cy="2353892"/>
            </a:xfrm>
            <a:custGeom>
              <a:avLst/>
              <a:gdLst/>
              <a:ahLst/>
              <a:cxnLst/>
              <a:rect l="l" t="t" r="r" b="b"/>
              <a:pathLst>
                <a:path w="2514539" h="2506294">
                  <a:moveTo>
                    <a:pt x="0" y="0"/>
                  </a:moveTo>
                  <a:lnTo>
                    <a:pt x="2514538" y="0"/>
                  </a:lnTo>
                  <a:lnTo>
                    <a:pt x="2514538" y="2506294"/>
                  </a:lnTo>
                  <a:lnTo>
                    <a:pt x="0" y="2506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" name="TextBox 26"/>
            <p:cNvSpPr txBox="1"/>
            <p:nvPr/>
          </p:nvSpPr>
          <p:spPr>
            <a:xfrm>
              <a:off x="15674803" y="6210300"/>
              <a:ext cx="2635499" cy="359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Tong </a:t>
              </a:r>
              <a:r>
                <a:rPr lang="en-US" sz="2000" dirty="0" err="1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plastik</a:t>
              </a:r>
              <a:endParaRPr lang="en-US" sz="2000" dirty="0">
                <a:solidFill>
                  <a:schemeClr val="bg1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749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0406327" y="9336442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6" name="Freeform 6"/>
          <p:cNvSpPr/>
          <p:nvPr/>
        </p:nvSpPr>
        <p:spPr>
          <a:xfrm>
            <a:off x="8534461" y="1104900"/>
            <a:ext cx="3962340" cy="3505199"/>
          </a:xfrm>
          <a:custGeom>
            <a:avLst/>
            <a:gdLst/>
            <a:ahLst/>
            <a:cxnLst/>
            <a:rect l="l" t="t" r="r" b="b"/>
            <a:pathLst>
              <a:path w="4019633" h="3186432">
                <a:moveTo>
                  <a:pt x="0" y="0"/>
                </a:moveTo>
                <a:lnTo>
                  <a:pt x="4019633" y="0"/>
                </a:lnTo>
                <a:lnTo>
                  <a:pt x="4019633" y="3186432"/>
                </a:lnTo>
                <a:lnTo>
                  <a:pt x="0" y="318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877800" y="1028700"/>
            <a:ext cx="4114800" cy="3581400"/>
          </a:xfrm>
          <a:custGeom>
            <a:avLst/>
            <a:gdLst/>
            <a:ahLst/>
            <a:cxnLst/>
            <a:rect l="l" t="t" r="r" b="b"/>
            <a:pathLst>
              <a:path w="3238328" h="3186432">
                <a:moveTo>
                  <a:pt x="0" y="0"/>
                </a:moveTo>
                <a:lnTo>
                  <a:pt x="3238328" y="0"/>
                </a:lnTo>
                <a:lnTo>
                  <a:pt x="3238328" y="3186432"/>
                </a:lnTo>
                <a:lnTo>
                  <a:pt x="0" y="31864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914400" y="1638300"/>
            <a:ext cx="7391400" cy="3488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Bak-bak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dirangkai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dalam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sistem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pengairan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mengalir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menggunakan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pipa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pralon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(1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inci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sistem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sirkulasi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air. 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dari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reservoir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dalam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id-ID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-bak</a:t>
            </a:r>
            <a:r>
              <a:rPr lang="en-US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kemudidan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dasar &amp;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limbah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terbuang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pengendapan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secara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gravitasi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sedangkan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dari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pengendapan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/penyaringan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reservoir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diangkat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pompa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89412" y="371475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4.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Rangkaian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sistem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sirkulasi</a:t>
            </a:r>
            <a:r>
              <a:rPr lang="en-US" sz="45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air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1000" y="5753100"/>
            <a:ext cx="7707471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5.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Pelindung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pentokolan</a:t>
            </a:r>
            <a:endParaRPr lang="en-US" sz="4500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43000" y="6591300"/>
            <a:ext cx="6395112" cy="2180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Sistem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pentokolan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udang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vaname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disetting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dalam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bangunan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pelindung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dibuat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dari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rangka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bambu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/besi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melengkung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(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ukuran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8 m x 12 m)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ditutup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plastik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UV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ketebalan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0,02 cm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</a:t>
            </a:r>
            <a:endParaRPr lang="en-US" sz="2399" dirty="0">
              <a:solidFill>
                <a:srgbClr val="323232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372600" y="4610100"/>
            <a:ext cx="263549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Posisi horizontal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776276" y="4656496"/>
            <a:ext cx="263549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Posisi vertikal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229600" y="5448300"/>
            <a:ext cx="4038600" cy="3581400"/>
            <a:chOff x="8229600" y="5448300"/>
            <a:chExt cx="4038600" cy="3581400"/>
          </a:xfrm>
        </p:grpSpPr>
        <p:sp>
          <p:nvSpPr>
            <p:cNvPr id="8" name="Freeform 8"/>
            <p:cNvSpPr/>
            <p:nvPr/>
          </p:nvSpPr>
          <p:spPr>
            <a:xfrm>
              <a:off x="8229600" y="5448300"/>
              <a:ext cx="4038600" cy="3581400"/>
            </a:xfrm>
            <a:custGeom>
              <a:avLst/>
              <a:gdLst/>
              <a:ahLst/>
              <a:cxnLst/>
              <a:rect l="l" t="t" r="r" b="b"/>
              <a:pathLst>
                <a:path w="2635499" h="2617631">
                  <a:moveTo>
                    <a:pt x="0" y="0"/>
                  </a:moveTo>
                  <a:lnTo>
                    <a:pt x="2635499" y="0"/>
                  </a:lnTo>
                  <a:lnTo>
                    <a:pt x="2635499" y="2617631"/>
                  </a:lnTo>
                  <a:lnTo>
                    <a:pt x="0" y="2617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763000" y="8572500"/>
              <a:ext cx="3016499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 err="1">
                  <a:solidFill>
                    <a:srgbClr val="C00000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Gulungan</a:t>
              </a:r>
              <a:r>
                <a:rPr lang="en-US" sz="2000" dirty="0">
                  <a:solidFill>
                    <a:srgbClr val="C00000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rgbClr val="C00000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plastik</a:t>
              </a:r>
              <a:r>
                <a:rPr lang="en-US" sz="2000" dirty="0">
                  <a:solidFill>
                    <a:srgbClr val="C00000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UV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2496800" y="5448301"/>
            <a:ext cx="4800600" cy="3505200"/>
            <a:chOff x="12496800" y="5448301"/>
            <a:chExt cx="4800600" cy="3505200"/>
          </a:xfrm>
        </p:grpSpPr>
        <p:sp>
          <p:nvSpPr>
            <p:cNvPr id="9" name="Freeform 9"/>
            <p:cNvSpPr/>
            <p:nvPr/>
          </p:nvSpPr>
          <p:spPr>
            <a:xfrm>
              <a:off x="12496800" y="5448301"/>
              <a:ext cx="4800600" cy="3505200"/>
            </a:xfrm>
            <a:custGeom>
              <a:avLst/>
              <a:gdLst/>
              <a:ahLst/>
              <a:cxnLst/>
              <a:rect l="l" t="t" r="r" b="b"/>
              <a:pathLst>
                <a:path w="2661404" h="2617631">
                  <a:moveTo>
                    <a:pt x="0" y="0"/>
                  </a:moveTo>
                  <a:lnTo>
                    <a:pt x="2661404" y="0"/>
                  </a:lnTo>
                  <a:lnTo>
                    <a:pt x="2661404" y="2617631"/>
                  </a:lnTo>
                  <a:lnTo>
                    <a:pt x="0" y="2617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2496800" y="8420100"/>
              <a:ext cx="4749779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 err="1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Bangunan</a:t>
              </a:r>
              <a:r>
                <a: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pelindung</a:t>
              </a:r>
              <a:r>
                <a: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dari</a:t>
              </a:r>
              <a:r>
                <a: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plastik</a:t>
              </a:r>
              <a:r>
                <a:rPr lang="en-US" sz="2000" dirty="0">
                  <a:solidFill>
                    <a:schemeClr val="bg1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UV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9293" y="0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0406327" y="9350381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8" name="Freeform 8"/>
          <p:cNvSpPr/>
          <p:nvPr/>
        </p:nvSpPr>
        <p:spPr>
          <a:xfrm>
            <a:off x="14772919" y="1285281"/>
            <a:ext cx="2816124" cy="2804949"/>
          </a:xfrm>
          <a:custGeom>
            <a:avLst/>
            <a:gdLst/>
            <a:ahLst/>
            <a:cxnLst/>
            <a:rect l="l" t="t" r="r" b="b"/>
            <a:pathLst>
              <a:path w="2816124" h="2804949">
                <a:moveTo>
                  <a:pt x="0" y="0"/>
                </a:moveTo>
                <a:lnTo>
                  <a:pt x="2816124" y="0"/>
                </a:lnTo>
                <a:lnTo>
                  <a:pt x="2816124" y="2804948"/>
                </a:lnTo>
                <a:lnTo>
                  <a:pt x="0" y="2804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2" name="TextBox 12"/>
          <p:cNvSpPr txBox="1"/>
          <p:nvPr/>
        </p:nvSpPr>
        <p:spPr>
          <a:xfrm>
            <a:off x="457200" y="1943100"/>
            <a:ext cx="7239000" cy="6104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Blower (aerator),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selang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plastik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batu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aerasi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atau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MBG (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pompa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nozel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 </a:t>
            </a: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J</a:t>
            </a:r>
            <a:r>
              <a:rPr lang="en-US" sz="2800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erigen</a:t>
            </a:r>
            <a:r>
              <a:rPr lang="en-US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plastik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atau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blong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untuk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menganku</a:t>
            </a:r>
            <a:r>
              <a:rPr lang="id-ID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</a:t>
            </a:r>
            <a:r>
              <a:rPr lang="en-US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air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laut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</a:t>
            </a:r>
            <a:r>
              <a:rPr lang="en-US" sz="2800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eser</a:t>
            </a:r>
            <a:r>
              <a:rPr lang="en-US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halus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untuk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menangkap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E</a:t>
            </a:r>
            <a:r>
              <a:rPr lang="en-US" sz="2800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mber</a:t>
            </a:r>
            <a:r>
              <a:rPr lang="en-US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plastik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vol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10-15 l), </a:t>
            </a: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</a:t>
            </a:r>
            <a:r>
              <a:rPr lang="en-US" sz="2800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ermometer</a:t>
            </a:r>
            <a:r>
              <a:rPr lang="en-US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maksimum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-minimum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mengetahui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fluktuasi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suhu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air,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refraktometer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untuk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mengukur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salinitas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air, pH meter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untuk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mengukur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pH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DO meter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untuk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mengukur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oksigen</a:t>
            </a:r>
            <a:r>
              <a:rPr lang="en-US" sz="28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terlarut</a:t>
            </a:r>
            <a:r>
              <a:rPr lang="en-US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</a:t>
            </a:r>
            <a:endParaRPr lang="id-ID" sz="2800" dirty="0" smtClean="0">
              <a:solidFill>
                <a:srgbClr val="323232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2800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Timbangan mini dan penggaris</a:t>
            </a:r>
            <a:endParaRPr lang="en-US" sz="2800" dirty="0">
              <a:solidFill>
                <a:srgbClr val="323232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589412" y="371475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6. Alat-alat </a:t>
            </a:r>
            <a:r>
              <a:rPr lang="en-US" sz="45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pendukung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8060210" y="1285281"/>
            <a:ext cx="2804949" cy="3406972"/>
            <a:chOff x="8060210" y="1285281"/>
            <a:chExt cx="2804949" cy="3406972"/>
          </a:xfrm>
        </p:grpSpPr>
        <p:sp>
          <p:nvSpPr>
            <p:cNvPr id="6" name="Freeform 6"/>
            <p:cNvSpPr/>
            <p:nvPr/>
          </p:nvSpPr>
          <p:spPr>
            <a:xfrm>
              <a:off x="8060210" y="1285281"/>
              <a:ext cx="2804949" cy="2804949"/>
            </a:xfrm>
            <a:custGeom>
              <a:avLst/>
              <a:gdLst/>
              <a:ahLst/>
              <a:cxnLst/>
              <a:rect l="l" t="t" r="r" b="b"/>
              <a:pathLst>
                <a:path w="2804949" h="2804949">
                  <a:moveTo>
                    <a:pt x="0" y="0"/>
                  </a:moveTo>
                  <a:lnTo>
                    <a:pt x="2804949" y="0"/>
                  </a:lnTo>
                  <a:lnTo>
                    <a:pt x="2804949" y="2804948"/>
                  </a:lnTo>
                  <a:lnTo>
                    <a:pt x="0" y="2804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29600" y="4076700"/>
              <a:ext cx="2635499" cy="615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/>
              <a:r>
                <a:rPr lang="id-ID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B</a:t>
              </a:r>
              <a:r>
                <a:rPr lang="en-US" sz="2000" dirty="0" smtClean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lower 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aerator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dan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pipa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pembagi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dua</a:t>
              </a:r>
              <a:endParaRPr lang="en-US" sz="20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461501" y="1388110"/>
            <a:ext cx="2849648" cy="3559135"/>
            <a:chOff x="11461501" y="1388110"/>
            <a:chExt cx="2849648" cy="3559135"/>
          </a:xfrm>
        </p:grpSpPr>
        <p:sp>
          <p:nvSpPr>
            <p:cNvPr id="7" name="Freeform 7"/>
            <p:cNvSpPr/>
            <p:nvPr/>
          </p:nvSpPr>
          <p:spPr>
            <a:xfrm>
              <a:off x="11506200" y="1388110"/>
              <a:ext cx="2804949" cy="2804949"/>
            </a:xfrm>
            <a:custGeom>
              <a:avLst/>
              <a:gdLst/>
              <a:ahLst/>
              <a:cxnLst/>
              <a:rect l="l" t="t" r="r" b="b"/>
              <a:pathLst>
                <a:path w="2804949" h="2804949">
                  <a:moveTo>
                    <a:pt x="0" y="0"/>
                  </a:moveTo>
                  <a:lnTo>
                    <a:pt x="2804949" y="0"/>
                  </a:lnTo>
                  <a:lnTo>
                    <a:pt x="2804949" y="2804948"/>
                  </a:lnTo>
                  <a:lnTo>
                    <a:pt x="0" y="2804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461501" y="4229100"/>
              <a:ext cx="2635499" cy="718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Selang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plastik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dan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batu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aerasi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4097000" y="5143500"/>
            <a:ext cx="3601743" cy="2354103"/>
            <a:chOff x="10403229" y="5351821"/>
            <a:chExt cx="3601743" cy="2354103"/>
          </a:xfrm>
        </p:grpSpPr>
        <p:sp>
          <p:nvSpPr>
            <p:cNvPr id="10" name="Freeform 10"/>
            <p:cNvSpPr/>
            <p:nvPr/>
          </p:nvSpPr>
          <p:spPr>
            <a:xfrm>
              <a:off x="10403229" y="5351821"/>
              <a:ext cx="3601743" cy="1894830"/>
            </a:xfrm>
            <a:custGeom>
              <a:avLst/>
              <a:gdLst/>
              <a:ahLst/>
              <a:cxnLst/>
              <a:rect l="l" t="t" r="r" b="b"/>
              <a:pathLst>
                <a:path w="3601743" h="1894830">
                  <a:moveTo>
                    <a:pt x="0" y="0"/>
                  </a:moveTo>
                  <a:lnTo>
                    <a:pt x="3601744" y="0"/>
                  </a:lnTo>
                  <a:lnTo>
                    <a:pt x="3601744" y="1894830"/>
                  </a:lnTo>
                  <a:lnTo>
                    <a:pt x="0" y="1894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403229" y="7366199"/>
              <a:ext cx="3601743" cy="339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Seser</a:t>
              </a:r>
              <a:r>
                <a:rPr lang="en-US" sz="20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(scoop net) </a:t>
              </a: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benur</a:t>
              </a:r>
              <a:endParaRPr lang="en-US" sz="20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668000" y="5143500"/>
            <a:ext cx="3251448" cy="2410782"/>
            <a:chOff x="14337595" y="5358443"/>
            <a:chExt cx="3251448" cy="2410782"/>
          </a:xfrm>
        </p:grpSpPr>
        <p:sp>
          <p:nvSpPr>
            <p:cNvPr id="9" name="Freeform 9"/>
            <p:cNvSpPr/>
            <p:nvPr/>
          </p:nvSpPr>
          <p:spPr>
            <a:xfrm>
              <a:off x="14337595" y="5358443"/>
              <a:ext cx="3251448" cy="1977593"/>
            </a:xfrm>
            <a:custGeom>
              <a:avLst/>
              <a:gdLst/>
              <a:ahLst/>
              <a:cxnLst/>
              <a:rect l="l" t="t" r="r" b="b"/>
              <a:pathLst>
                <a:path w="3251448" h="1977593">
                  <a:moveTo>
                    <a:pt x="0" y="0"/>
                  </a:moveTo>
                  <a:lnTo>
                    <a:pt x="3251448" y="0"/>
                  </a:lnTo>
                  <a:lnTo>
                    <a:pt x="3251448" y="1977593"/>
                  </a:lnTo>
                  <a:lnTo>
                    <a:pt x="0" y="1977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4935200" y="7429500"/>
              <a:ext cx="2191048" cy="339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Refraktometer</a:t>
              </a:r>
              <a:endParaRPr lang="en-US" sz="20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4772919" y="4076700"/>
            <a:ext cx="2635499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termometer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8153400" y="5067300"/>
            <a:ext cx="2144025" cy="2571888"/>
            <a:chOff x="7879726" y="5304196"/>
            <a:chExt cx="2144025" cy="2571888"/>
          </a:xfrm>
        </p:grpSpPr>
        <p:sp>
          <p:nvSpPr>
            <p:cNvPr id="11" name="Freeform 11"/>
            <p:cNvSpPr/>
            <p:nvPr/>
          </p:nvSpPr>
          <p:spPr>
            <a:xfrm>
              <a:off x="7879726" y="5304196"/>
              <a:ext cx="2144025" cy="2144025"/>
            </a:xfrm>
            <a:custGeom>
              <a:avLst/>
              <a:gdLst/>
              <a:ahLst/>
              <a:cxnLst/>
              <a:rect l="l" t="t" r="r" b="b"/>
              <a:pathLst>
                <a:path w="2144025" h="2144025">
                  <a:moveTo>
                    <a:pt x="0" y="0"/>
                  </a:moveTo>
                  <a:lnTo>
                    <a:pt x="2144025" y="0"/>
                  </a:lnTo>
                  <a:lnTo>
                    <a:pt x="2144025" y="2144025"/>
                  </a:lnTo>
                  <a:lnTo>
                    <a:pt x="0" y="2144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879727" y="7517011"/>
              <a:ext cx="2102474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DO meter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1595" y="0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0406327" y="9350381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6" name="Freeform 6"/>
          <p:cNvSpPr/>
          <p:nvPr/>
        </p:nvSpPr>
        <p:spPr>
          <a:xfrm>
            <a:off x="11582400" y="2552700"/>
            <a:ext cx="5866128" cy="4038600"/>
          </a:xfrm>
          <a:custGeom>
            <a:avLst/>
            <a:gdLst/>
            <a:ahLst/>
            <a:cxnLst/>
            <a:rect l="l" t="t" r="r" b="b"/>
            <a:pathLst>
              <a:path w="8625912" h="5750608">
                <a:moveTo>
                  <a:pt x="0" y="0"/>
                </a:moveTo>
                <a:lnTo>
                  <a:pt x="8625911" y="0"/>
                </a:lnTo>
                <a:lnTo>
                  <a:pt x="8625911" y="5750608"/>
                </a:lnTo>
                <a:lnTo>
                  <a:pt x="0" y="5750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08066" y="1237656"/>
            <a:ext cx="9810259" cy="828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Pembersihan </a:t>
            </a:r>
            <a:r>
              <a:rPr lang="en-US" sz="2399" b="1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: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pembersihan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umut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an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kotoran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yang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menempel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pada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dinding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disikat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semprotan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sampai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bersih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</a:t>
            </a: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</a:t>
            </a:r>
            <a:r>
              <a:rPr lang="en-US" sz="2399" b="1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ak</a:t>
            </a:r>
            <a:r>
              <a:rPr lang="en-US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b="1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pipa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saluran</a:t>
            </a:r>
            <a:r>
              <a:rPr lang="en-US" sz="2399" b="1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b="1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dibilas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aliran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laut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diamkan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selama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24 jam,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Setelah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dibilas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air,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saluran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diberi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desinfektan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trichlor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50 ppm)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diamkan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selama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24 jam.</a:t>
            </a: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Siapkan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laut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salinitas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23-25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ppt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saring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menggunakan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hapa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isikan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semua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pengendapan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serta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tandon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</a:t>
            </a:r>
            <a:endParaRPr lang="id-ID" sz="2399" dirty="0" smtClean="0">
              <a:solidFill>
                <a:srgbClr val="323232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Pasang selang jaringan beserta batu aerasi</a:t>
            </a:r>
            <a:endParaRPr lang="en-US" sz="2399" dirty="0">
              <a:solidFill>
                <a:srgbClr val="323232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Sistem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pentokolan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bisa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dilakukan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sitem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tetap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(air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stagnan/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tidak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mengalir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atau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sistem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resirkulasi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(air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mengalir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tertutup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). </a:t>
            </a:r>
            <a:endParaRPr lang="id-ID" sz="2399" dirty="0" smtClean="0">
              <a:solidFill>
                <a:srgbClr val="323232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marL="518158" lvl="1" indent="-259079">
              <a:lnSpc>
                <a:spcPts val="3359"/>
              </a:lnSpc>
              <a:buFont typeface="Arial"/>
              <a:buChar char="•"/>
            </a:pP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istem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air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stagnant: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air tetap dan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kotoran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/ekskresi udang disifon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(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mengganti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air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terbuang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yang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menguap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ada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sistem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resirkulasi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kotoran</a:t>
            </a:r>
            <a:r>
              <a:rPr lang="id-ID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/ekskresi udang </a:t>
            </a:r>
            <a:r>
              <a:rPr lang="id-ID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terkumpul pada bak pengendapan, air </a:t>
            </a:r>
            <a:r>
              <a:rPr lang="en-US" sz="2399" dirty="0" err="1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berkurang</a:t>
            </a:r>
            <a:r>
              <a:rPr lang="en-US" sz="2399" dirty="0" smtClean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karena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menguap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rembes</a:t>
            </a:r>
            <a:endParaRPr lang="en-US" sz="2399" dirty="0">
              <a:solidFill>
                <a:srgbClr val="323232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589412" y="371475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7. Persiapan </a:t>
            </a:r>
            <a:r>
              <a:rPr lang="en-US" sz="45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Wadah dan Air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0406327" y="9312281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6" name="Freeform 6"/>
          <p:cNvSpPr/>
          <p:nvPr/>
        </p:nvSpPr>
        <p:spPr>
          <a:xfrm>
            <a:off x="8305800" y="6819900"/>
            <a:ext cx="3505200" cy="2362200"/>
          </a:xfrm>
          <a:custGeom>
            <a:avLst/>
            <a:gdLst/>
            <a:ahLst/>
            <a:cxnLst/>
            <a:rect l="l" t="t" r="r" b="b"/>
            <a:pathLst>
              <a:path w="6991157" h="5106584">
                <a:moveTo>
                  <a:pt x="0" y="0"/>
                </a:moveTo>
                <a:lnTo>
                  <a:pt x="6991157" y="0"/>
                </a:lnTo>
                <a:lnTo>
                  <a:pt x="6991157" y="5106584"/>
                </a:lnTo>
                <a:lnTo>
                  <a:pt x="0" y="51065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14400" y="2095500"/>
            <a:ext cx="10668000" cy="4796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3200" dirty="0" smtClean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Benur hasil Hactchery sertifikat CPIB &amp; SPF,</a:t>
            </a: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3200" dirty="0" smtClean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Penebaran malam/pagi</a:t>
            </a:r>
          </a:p>
          <a:p>
            <a:pPr marL="518158" lvl="1" indent="-259079">
              <a:lnSpc>
                <a:spcPts val="3359"/>
              </a:lnSpc>
              <a:buFont typeface="Arial"/>
              <a:buChar char="•"/>
            </a:pPr>
            <a:r>
              <a:rPr lang="id-ID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Masukkan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kantong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plastik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untuk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aklimatisasi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lingkungan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selama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± 1 jam,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buka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plastik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masukkan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bak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satu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per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satu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kantong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secara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perlahan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lepaskan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dalam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air;</a:t>
            </a: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id-ID" sz="3200" dirty="0" smtClean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Sampling hitung 2-3 plastik</a:t>
            </a:r>
          </a:p>
          <a:p>
            <a:pPr marL="518158" lvl="1" indent="-259079">
              <a:lnSpc>
                <a:spcPts val="3359"/>
              </a:lnSpc>
              <a:buFont typeface="Arial"/>
              <a:buChar char="•"/>
            </a:pPr>
            <a:r>
              <a:rPr lang="id-ID" sz="3200" dirty="0"/>
              <a:t>Benur PL 10-12, ukuran panjang panjang 0,8 – 1,0 cm dengan kepadatan 1000-2.000 ekor/m</a:t>
            </a:r>
            <a:r>
              <a:rPr lang="id-ID" sz="3200" baseline="30000" dirty="0"/>
              <a:t>3</a:t>
            </a:r>
            <a:r>
              <a:rPr lang="id-ID" sz="3200" dirty="0"/>
              <a:t>.</a:t>
            </a:r>
            <a:endParaRPr lang="id-ID" sz="3200" dirty="0" smtClean="0">
              <a:solidFill>
                <a:srgbClr val="323232"/>
              </a:solidFill>
              <a:ea typeface="Poppins Light Bold"/>
              <a:cs typeface="Poppins Light Bold"/>
              <a:sym typeface="Poppins Light Bold"/>
            </a:endParaRPr>
          </a:p>
          <a:p>
            <a:pPr marL="518158" lvl="1" indent="-259079" algn="l">
              <a:lnSpc>
                <a:spcPts val="3359"/>
              </a:lnSpc>
              <a:buFont typeface="Arial"/>
              <a:buChar char="•"/>
            </a:pPr>
            <a:r>
              <a:rPr lang="en-US" sz="3200" dirty="0" err="1" smtClean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Kantong</a:t>
            </a:r>
            <a:r>
              <a:rPr lang="en-US" sz="3200" dirty="0" smtClean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plasik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digulung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dikumpulkan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serta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disimpan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dalam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gudang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3200" dirty="0" err="1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rapih</a:t>
            </a:r>
            <a:r>
              <a:rPr lang="en-US" sz="3200" dirty="0">
                <a:solidFill>
                  <a:srgbClr val="323232"/>
                </a:solidFill>
                <a:ea typeface="Poppins Light Bold"/>
                <a:cs typeface="Poppins Light Bold"/>
                <a:sym typeface="Poppins Light Bold"/>
              </a:rPr>
              <a:t>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89412" y="371475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8. Penebaran </a:t>
            </a:r>
            <a:r>
              <a:rPr lang="en-US" sz="45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Benur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2192000" y="1028700"/>
            <a:ext cx="4876800" cy="3660577"/>
            <a:chOff x="12192000" y="1028700"/>
            <a:chExt cx="4876800" cy="3660577"/>
          </a:xfrm>
        </p:grpSpPr>
        <p:sp>
          <p:nvSpPr>
            <p:cNvPr id="10" name="Freeform 6"/>
            <p:cNvSpPr/>
            <p:nvPr/>
          </p:nvSpPr>
          <p:spPr>
            <a:xfrm>
              <a:off x="12192000" y="1028700"/>
              <a:ext cx="4876800" cy="3333285"/>
            </a:xfrm>
            <a:custGeom>
              <a:avLst/>
              <a:gdLst/>
              <a:ahLst/>
              <a:cxnLst/>
              <a:rect l="l" t="t" r="r" b="b"/>
              <a:pathLst>
                <a:path w="2096727" h="2432456">
                  <a:moveTo>
                    <a:pt x="0" y="0"/>
                  </a:moveTo>
                  <a:lnTo>
                    <a:pt x="2096726" y="0"/>
                  </a:lnTo>
                  <a:lnTo>
                    <a:pt x="2096726" y="2432456"/>
                  </a:lnTo>
                  <a:lnTo>
                    <a:pt x="0" y="2432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19"/>
            <p:cNvSpPr txBox="1"/>
            <p:nvPr/>
          </p:nvSpPr>
          <p:spPr>
            <a:xfrm>
              <a:off x="13716000" y="4381500"/>
              <a:ext cx="2635499" cy="307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Aklimatisasi</a:t>
              </a:r>
              <a:endParaRPr lang="en-US" sz="17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2192000" y="4838700"/>
            <a:ext cx="4724400" cy="3812977"/>
            <a:chOff x="12192000" y="4838700"/>
            <a:chExt cx="4724400" cy="3812977"/>
          </a:xfrm>
        </p:grpSpPr>
        <p:sp>
          <p:nvSpPr>
            <p:cNvPr id="11" name="Freeform 7"/>
            <p:cNvSpPr/>
            <p:nvPr/>
          </p:nvSpPr>
          <p:spPr>
            <a:xfrm>
              <a:off x="12192000" y="4838700"/>
              <a:ext cx="4724400" cy="3505200"/>
            </a:xfrm>
            <a:custGeom>
              <a:avLst/>
              <a:gdLst/>
              <a:ahLst/>
              <a:cxnLst/>
              <a:rect l="l" t="t" r="r" b="b"/>
              <a:pathLst>
                <a:path w="3374506" h="2432456">
                  <a:moveTo>
                    <a:pt x="0" y="0"/>
                  </a:moveTo>
                  <a:lnTo>
                    <a:pt x="3374505" y="0"/>
                  </a:lnTo>
                  <a:lnTo>
                    <a:pt x="3374505" y="2432456"/>
                  </a:lnTo>
                  <a:lnTo>
                    <a:pt x="0" y="2432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3" name="TextBox 20"/>
            <p:cNvSpPr txBox="1"/>
            <p:nvPr/>
          </p:nvSpPr>
          <p:spPr>
            <a:xfrm>
              <a:off x="13258800" y="8343900"/>
              <a:ext cx="2635499" cy="307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Pelepasan</a:t>
              </a:r>
              <a:r>
                <a:rPr lang="en-US" sz="1700" dirty="0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</a:t>
              </a:r>
              <a:r>
                <a:rPr lang="en-US" sz="1700" dirty="0" err="1">
                  <a:solidFill>
                    <a:srgbClr val="323232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benur</a:t>
              </a:r>
              <a:endParaRPr lang="en-US" sz="1700" dirty="0">
                <a:solidFill>
                  <a:srgbClr val="323232"/>
                </a:solidFill>
                <a:latin typeface="Poppins Light Bold"/>
                <a:ea typeface="Poppins Light Bold"/>
                <a:cs typeface="Poppins Light Bold"/>
                <a:sym typeface="Poppins Light Bold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9293" y="0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0406327" y="9314140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8" name="TextBox 8"/>
          <p:cNvSpPr txBox="1"/>
          <p:nvPr/>
        </p:nvSpPr>
        <p:spPr>
          <a:xfrm>
            <a:off x="445928" y="1304056"/>
            <a:ext cx="10450671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id-ID" sz="2400" dirty="0"/>
              <a:t>Pakan terbaik untuk benur PL adalah pakan alami yang hidup, bergerak, sesesuai ukuran mulut, mudah tercerna dan mengandung protein tinggi (&gt;50%). </a:t>
            </a:r>
          </a:p>
          <a:p>
            <a:pPr marL="800100" lvl="1" indent="-342900">
              <a:buFont typeface="+mj-lt"/>
              <a:buAutoNum type="arabicPeriod"/>
            </a:pPr>
            <a:r>
              <a:rPr lang="id-ID" sz="2400" dirty="0"/>
              <a:t>Pakan pakan alami berupa </a:t>
            </a:r>
            <a:r>
              <a:rPr lang="id-ID" sz="2400" i="1" dirty="0"/>
              <a:t>Artemia salina</a:t>
            </a:r>
            <a:r>
              <a:rPr lang="id-ID" sz="2400" dirty="0"/>
              <a:t> diberikan pada awal, biasanya hatchery memberikan Artemia untuk 2-3 hari, </a:t>
            </a:r>
            <a:endParaRPr lang="id-ID" sz="2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id-ID" sz="2400" dirty="0" smtClean="0"/>
              <a:t>Kultur </a:t>
            </a:r>
            <a:r>
              <a:rPr lang="id-ID" sz="2400" dirty="0"/>
              <a:t>Artemia sendiri sudah menetas dan siap diberikan. Pakan alami berupa </a:t>
            </a:r>
            <a:r>
              <a:rPr lang="id-ID" sz="2400" i="1" dirty="0"/>
              <a:t>Artemia salina</a:t>
            </a:r>
            <a:r>
              <a:rPr lang="id-ID" sz="2400" dirty="0"/>
              <a:t> dikultur terlebih dahulu 2-5 hari sebelum diberikan. </a:t>
            </a:r>
          </a:p>
          <a:p>
            <a:pPr marL="800100" lvl="1" indent="-342900">
              <a:buFont typeface="+mj-lt"/>
              <a:buAutoNum type="arabicPeriod"/>
            </a:pPr>
            <a:r>
              <a:rPr lang="id-ID" sz="2400" dirty="0"/>
              <a:t>Secara bertahap disubstitusi dengan pakan buatan </a:t>
            </a:r>
            <a:r>
              <a:rPr lang="id-ID" sz="2400" dirty="0" smtClean="0"/>
              <a:t>bentuk </a:t>
            </a:r>
            <a:r>
              <a:rPr lang="id-ID" sz="2400" dirty="0"/>
              <a:t>tepung yang </a:t>
            </a:r>
            <a:r>
              <a:rPr lang="id-ID" sz="2400" dirty="0" smtClean="0"/>
              <a:t>kering, </a:t>
            </a:r>
            <a:endParaRPr lang="id-ID" sz="2400" dirty="0"/>
          </a:p>
          <a:p>
            <a:pPr marL="800100" lvl="1" indent="-342900">
              <a:buFont typeface="+mj-lt"/>
              <a:buAutoNum type="arabicPeriod"/>
            </a:pPr>
            <a:r>
              <a:rPr lang="id-ID" sz="2400" dirty="0"/>
              <a:t>Pakan buatan berupa tepung disiapkan ± 1 jam dengan dibasahi, sebelum pemberian pakan Artemia. Dosis pakan buatan yang diberikan mengacu pada metode </a:t>
            </a:r>
            <a:r>
              <a:rPr lang="id-ID" sz="2400" i="1" dirty="0"/>
              <a:t>blind feeding</a:t>
            </a:r>
            <a:r>
              <a:rPr lang="id-ID" sz="2400" dirty="0"/>
              <a:t> </a:t>
            </a:r>
            <a:r>
              <a:rPr lang="id-ID" sz="2400" dirty="0" smtClean="0"/>
              <a:t>( </a:t>
            </a:r>
            <a:r>
              <a:rPr lang="id-ID" sz="2400" dirty="0"/>
              <a:t>dosis tersebut digunakan untuk dosis Artemia beradasrkan berat kering yang dikultur. Cara pemberiannya pada awal pendederan, 0 – 10 hari benur diberi pakan Artemia saja (100% artemia dan 0% pakan buatan), selanjutnya secara bertahap pakan artemia disubstitusi dengan pakan buatan dengan skema: hari 11-15 (75% artemia dan 25% pakan buatan); hari 16-20 (50% artemia dan 50% pakan buatan); hari 21-25 (25% artemia dan 75% pakan buatan) dan hari ke 25-30 seluruhnya pakan buatan. </a:t>
            </a:r>
          </a:p>
          <a:p>
            <a:pPr marL="800100" lvl="1" indent="-342900">
              <a:buFont typeface="+mj-lt"/>
              <a:buAutoNum type="arabicPeriod"/>
            </a:pPr>
            <a:r>
              <a:rPr lang="id-ID" sz="2400" dirty="0"/>
              <a:t>Pemberian pakan dilakukan sebanyak 3 kali sehari yaitu pada pukul 10.00, 13.00, dan 16.00. </a:t>
            </a:r>
            <a:endParaRPr lang="id-ID" sz="2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id-ID" sz="2400" dirty="0" smtClean="0"/>
              <a:t>Pakan </a:t>
            </a:r>
            <a:r>
              <a:rPr lang="id-ID" sz="2400" dirty="0"/>
              <a:t>alami berupa kista telur Artemia salina </a:t>
            </a:r>
            <a:r>
              <a:rPr lang="id-ID" sz="2400" dirty="0" smtClean="0"/>
              <a:t>dikultur </a:t>
            </a:r>
            <a:r>
              <a:rPr lang="id-ID" sz="2400" dirty="0"/>
              <a:t>terlebih dahulu 2-5 hari sebelum diberikan. </a:t>
            </a:r>
            <a:endParaRPr lang="id-ID" sz="2400" dirty="0" smtClean="0"/>
          </a:p>
        </p:txBody>
      </p:sp>
      <p:sp>
        <p:nvSpPr>
          <p:cNvPr id="13" name="TextBox 13"/>
          <p:cNvSpPr txBox="1"/>
          <p:nvPr/>
        </p:nvSpPr>
        <p:spPr>
          <a:xfrm>
            <a:off x="2589412" y="371475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9. Pakan dan </a:t>
            </a:r>
            <a:r>
              <a:rPr lang="en-US" sz="45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Manajemen Pakan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1430000" y="1409700"/>
            <a:ext cx="6477000" cy="3581400"/>
            <a:chOff x="0" y="0"/>
            <a:chExt cx="5278036" cy="2304643"/>
          </a:xfrm>
        </p:grpSpPr>
        <p:grpSp>
          <p:nvGrpSpPr>
            <p:cNvPr id="22" name="Group 21"/>
            <p:cNvGrpSpPr/>
            <p:nvPr/>
          </p:nvGrpSpPr>
          <p:grpSpPr>
            <a:xfrm>
              <a:off x="0" y="138023"/>
              <a:ext cx="2388235" cy="2166620"/>
              <a:chOff x="0" y="0"/>
              <a:chExt cx="2388235" cy="2166743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198407" y="68263"/>
                <a:ext cx="1904365" cy="1767840"/>
              </a:xfrm>
              <a:prstGeom prst="rect">
                <a:avLst/>
              </a:prstGeom>
            </p:spPr>
          </p:pic>
          <p:sp>
            <p:nvSpPr>
              <p:cNvPr id="27" name="Text Box 70"/>
              <p:cNvSpPr txBox="1"/>
              <p:nvPr/>
            </p:nvSpPr>
            <p:spPr>
              <a:xfrm>
                <a:off x="0" y="1922942"/>
                <a:ext cx="2388235" cy="243801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10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Gambar 14. Pakan buatan bentuk tepung  </a:t>
                </a:r>
                <a:endParaRPr lang="id-ID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932981" y="0"/>
              <a:ext cx="2345055" cy="2175513"/>
              <a:chOff x="0" y="0"/>
              <a:chExt cx="2345055" cy="2175522"/>
            </a:xfrm>
          </p:grpSpPr>
          <p:sp>
            <p:nvSpPr>
              <p:cNvPr id="24" name="Text Box 67"/>
              <p:cNvSpPr txBox="1"/>
              <p:nvPr/>
            </p:nvSpPr>
            <p:spPr>
              <a:xfrm>
                <a:off x="0" y="1932317"/>
                <a:ext cx="2345055" cy="24320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10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Gambar 15. Contoh kista Artemia </a:t>
                </a:r>
                <a:endParaRPr lang="id-ID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5" name="Picture 24" descr="Artemia Crystal OSI 1 kaleng pakan alami ikan dan udang di Toko Bangkit 1 |  Tokopedia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447" t="9666" r="21546" b="8529"/>
              <a:stretch/>
            </p:blipFill>
            <p:spPr bwMode="auto">
              <a:xfrm>
                <a:off x="388188" y="0"/>
                <a:ext cx="1496695" cy="19405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11734800" y="5143500"/>
            <a:ext cx="6019800" cy="3886200"/>
            <a:chOff x="0" y="0"/>
            <a:chExt cx="5278994" cy="2899734"/>
          </a:xfrm>
        </p:grpSpPr>
        <p:grpSp>
          <p:nvGrpSpPr>
            <p:cNvPr id="29" name="Group 28"/>
            <p:cNvGrpSpPr/>
            <p:nvPr/>
          </p:nvGrpSpPr>
          <p:grpSpPr>
            <a:xfrm>
              <a:off x="0" y="0"/>
              <a:ext cx="2432649" cy="2898475"/>
              <a:chOff x="0" y="0"/>
              <a:chExt cx="2344420" cy="2770745"/>
            </a:xfrm>
          </p:grpSpPr>
          <p:pic>
            <p:nvPicPr>
              <p:cNvPr id="33" name="Picture 32" descr="botol tetas artemia alat / botol tetas artemia di Nirvana Farm2020 |  Tokopedia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t="-390" r="4307" b="6284"/>
              <a:stretch/>
            </p:blipFill>
            <p:spPr bwMode="auto">
              <a:xfrm>
                <a:off x="60385" y="0"/>
                <a:ext cx="2280285" cy="252793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4" name="Text Box 78"/>
              <p:cNvSpPr txBox="1"/>
              <p:nvPr/>
            </p:nvSpPr>
            <p:spPr>
              <a:xfrm>
                <a:off x="0" y="2527540"/>
                <a:ext cx="2344420" cy="24320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10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Gambar 16. Botol kultur Artemia</a:t>
                </a:r>
                <a:endParaRPr lang="id-ID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2527539" y="51759"/>
              <a:ext cx="2751455" cy="2847975"/>
              <a:chOff x="0" y="0"/>
              <a:chExt cx="2751455" cy="2848382"/>
            </a:xfrm>
          </p:grpSpPr>
          <p:pic>
            <p:nvPicPr>
              <p:cNvPr id="31" name="Picture 30" descr="D:\0. II PMTC 2024\FOTO AKTIVITAS\Foto Pentokolan di pekarangan\IMG_20210807_101751.jpg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415" b="48331"/>
              <a:stretch/>
            </p:blipFill>
            <p:spPr bwMode="auto">
              <a:xfrm>
                <a:off x="181155" y="0"/>
                <a:ext cx="2439670" cy="264414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2" name="Text Box 91"/>
              <p:cNvSpPr txBox="1"/>
              <p:nvPr/>
            </p:nvSpPr>
            <p:spPr>
              <a:xfrm>
                <a:off x="0" y="2605177"/>
                <a:ext cx="2751455" cy="24320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10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Gambar 17.  Kultur Artemia dengan galon plastik</a:t>
                </a:r>
                <a:endParaRPr lang="id-ID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507629" y="207934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2679289" y="9022598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8" name="TextBox 8"/>
          <p:cNvSpPr txBox="1"/>
          <p:nvPr/>
        </p:nvSpPr>
        <p:spPr>
          <a:xfrm>
            <a:off x="914400" y="1485900"/>
            <a:ext cx="107442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d-ID" sz="2400" dirty="0" smtClean="0"/>
              <a:t>Kultur </a:t>
            </a:r>
            <a:r>
              <a:rPr lang="id-ID" sz="2400" dirty="0"/>
              <a:t>menggunakan inkubator berupa botol plastik </a:t>
            </a:r>
            <a:r>
              <a:rPr lang="id-ID" sz="2400" dirty="0" smtClean="0"/>
              <a:t>atau  </a:t>
            </a:r>
            <a:r>
              <a:rPr lang="id-ID" sz="2400" dirty="0"/>
              <a:t>galon plastik yang dipotong pada bagian dasar volume air 10 -15 l, kemudian digantung dengan posisi </a:t>
            </a:r>
            <a:r>
              <a:rPr lang="id-ID" sz="2400" dirty="0" smtClean="0"/>
              <a:t>terbalik.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d-ID" sz="2400" dirty="0" smtClean="0"/>
              <a:t>Volume </a:t>
            </a:r>
            <a:r>
              <a:rPr lang="id-ID" sz="2400" dirty="0"/>
              <a:t>air untuk kultur disesuaikan dengan kebutuhan pakan benur yang dipelihara. </a:t>
            </a:r>
            <a:endParaRPr lang="id-ID" sz="24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d-ID" sz="2400" dirty="0" smtClean="0"/>
              <a:t>Isi </a:t>
            </a:r>
            <a:r>
              <a:rPr lang="id-ID" sz="2400" dirty="0"/>
              <a:t>galon dengan  air laut tersaring dengan salinitas 25-30 ppt dan diberi aerator/blower, kemudian ditebari Artemia (1 gram per liter atau sekitar ½ sendok teh). </a:t>
            </a:r>
            <a:endParaRPr lang="id-ID" sz="24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d-ID" sz="2400" dirty="0" smtClean="0"/>
              <a:t>Dalam </a:t>
            </a:r>
            <a:r>
              <a:rPr lang="id-ID" sz="2400" dirty="0"/>
              <a:t>waktu 18 – 36 jam Artemia akan menetas dan bersihkan cangkangnya yang mengapung.</a:t>
            </a:r>
            <a:endParaRPr lang="en-US" sz="2400" dirty="0">
              <a:solidFill>
                <a:srgbClr val="323232"/>
              </a:solidFill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589412" y="371475"/>
            <a:ext cx="1018686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9. </a:t>
            </a:r>
            <a:r>
              <a:rPr lang="id-ID" sz="4500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Kultur Artemia</a:t>
            </a:r>
            <a:endParaRPr lang="en-US" sz="4500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 dirty="0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2954000" y="1333500"/>
            <a:ext cx="2877760" cy="3380732"/>
            <a:chOff x="0" y="0"/>
            <a:chExt cx="2345055" cy="2175522"/>
          </a:xfrm>
        </p:grpSpPr>
        <p:sp>
          <p:nvSpPr>
            <p:cNvPr id="24" name="Text Box 67"/>
            <p:cNvSpPr txBox="1"/>
            <p:nvPr/>
          </p:nvSpPr>
          <p:spPr>
            <a:xfrm>
              <a:off x="0" y="1932317"/>
              <a:ext cx="2345055" cy="24320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d-ID" sz="10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Gambar 15. Contoh kista Artemia </a:t>
              </a:r>
              <a:endParaRPr lang="id-ID" sz="1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24" descr="Artemia Crystal OSI 1 kaleng pakan alami ikan dan udang di Toko Bangkit 1 |  Tokopedia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47" t="9666" r="21546" b="8529"/>
            <a:stretch/>
          </p:blipFill>
          <p:spPr bwMode="auto">
            <a:xfrm>
              <a:off x="388188" y="0"/>
              <a:ext cx="1496695" cy="194056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11734800" y="5143500"/>
            <a:ext cx="6019800" cy="3886200"/>
            <a:chOff x="0" y="0"/>
            <a:chExt cx="5278994" cy="2899734"/>
          </a:xfrm>
        </p:grpSpPr>
        <p:grpSp>
          <p:nvGrpSpPr>
            <p:cNvPr id="29" name="Group 28"/>
            <p:cNvGrpSpPr/>
            <p:nvPr/>
          </p:nvGrpSpPr>
          <p:grpSpPr>
            <a:xfrm>
              <a:off x="0" y="0"/>
              <a:ext cx="2432649" cy="2898475"/>
              <a:chOff x="0" y="0"/>
              <a:chExt cx="2344420" cy="2770745"/>
            </a:xfrm>
          </p:grpSpPr>
          <p:pic>
            <p:nvPicPr>
              <p:cNvPr id="33" name="Picture 32" descr="botol tetas artemia alat / botol tetas artemia di Nirvana Farm2020 |  Tokopedia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t="-390" r="4307" b="6284"/>
              <a:stretch/>
            </p:blipFill>
            <p:spPr bwMode="auto">
              <a:xfrm>
                <a:off x="60385" y="0"/>
                <a:ext cx="2280285" cy="252793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4" name="Text Box 78"/>
              <p:cNvSpPr txBox="1"/>
              <p:nvPr/>
            </p:nvSpPr>
            <p:spPr>
              <a:xfrm>
                <a:off x="0" y="2527540"/>
                <a:ext cx="2344420" cy="24320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10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Gambar 16. Botol kultur Artemia</a:t>
                </a:r>
                <a:endParaRPr lang="id-ID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2527539" y="51759"/>
              <a:ext cx="2751455" cy="2847975"/>
              <a:chOff x="0" y="0"/>
              <a:chExt cx="2751455" cy="2848382"/>
            </a:xfrm>
          </p:grpSpPr>
          <p:pic>
            <p:nvPicPr>
              <p:cNvPr id="31" name="Picture 30" descr="D:\0. II PMTC 2024\FOTO AKTIVITAS\Foto Pentokolan di pekarangan\IMG_20210807_101751.jpg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415" b="48331"/>
              <a:stretch/>
            </p:blipFill>
            <p:spPr bwMode="auto">
              <a:xfrm>
                <a:off x="181155" y="0"/>
                <a:ext cx="2439670" cy="264414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2" name="Text Box 91"/>
              <p:cNvSpPr txBox="1"/>
              <p:nvPr/>
            </p:nvSpPr>
            <p:spPr>
              <a:xfrm>
                <a:off x="0" y="2605177"/>
                <a:ext cx="2751455" cy="24320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10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Gambar 17.  Kultur Artemia dengan galon plastik</a:t>
                </a:r>
                <a:endParaRPr lang="id-ID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5" name="TextBox 8"/>
          <p:cNvSpPr txBox="1"/>
          <p:nvPr/>
        </p:nvSpPr>
        <p:spPr>
          <a:xfrm>
            <a:off x="838200" y="6286500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10.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Pengamatan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Kualitas</a:t>
            </a:r>
            <a:r>
              <a:rPr lang="en-US" sz="45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Air</a:t>
            </a:r>
          </a:p>
        </p:txBody>
      </p:sp>
      <p:sp>
        <p:nvSpPr>
          <p:cNvPr id="36" name="TextBox 7"/>
          <p:cNvSpPr txBox="1"/>
          <p:nvPr/>
        </p:nvSpPr>
        <p:spPr>
          <a:xfrm>
            <a:off x="1143000" y="7200900"/>
            <a:ext cx="10137738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8801" lvl="1" indent="-342900" algn="l">
              <a:lnSpc>
                <a:spcPts val="28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Parameter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kualitas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penting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yang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perlu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diamati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tiap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hari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(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pagi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jam 06.00)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siang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jam 13.00: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suhu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air, pH,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salinitas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oksigen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terlarut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. </a:t>
            </a:r>
          </a:p>
          <a:p>
            <a:pPr marL="558801" lvl="1" indent="-342900" algn="l">
              <a:lnSpc>
                <a:spcPts val="2800"/>
              </a:lnSpc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Alat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pengukur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kualitas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sebaiknya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yang digital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sehingga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hasilnya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dapat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dibaca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dari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monitor. </a:t>
            </a:r>
          </a:p>
          <a:p>
            <a:pPr marL="558801" lvl="1" indent="-342900" algn="l">
              <a:lnSpc>
                <a:spcPts val="2800"/>
              </a:lnSpc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Kisaran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suhu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maksimum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-minimum, pH air,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salinitas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oksigen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menggunakan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D</a:t>
            </a:r>
            <a:r>
              <a:rPr lang="id-ID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O-</a:t>
            </a:r>
            <a:r>
              <a:rPr lang="en-US" sz="24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meter. </a:t>
            </a:r>
          </a:p>
        </p:txBody>
      </p:sp>
    </p:spTree>
    <p:extLst>
      <p:ext uri="{BB962C8B-B14F-4D97-AF65-F5344CB8AC3E}">
        <p14:creationId xmlns:p14="http://schemas.microsoft.com/office/powerpoint/2010/main" val="308021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7878" y="0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0319241" y="9350381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9" name="TextBox 9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38400" y="1261345"/>
            <a:ext cx="12801600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AutoNum type="arabicPeriod"/>
            </a:pP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Sampling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cukup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dilakukan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pada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waktu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tebar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pertengan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akhir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pemeliharaan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mengambil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yang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ada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dalam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anco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secara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massal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ditimbang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beratnya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dihitung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jumlah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ambil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ukuran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terkecil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terbesar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diukur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panjangnya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menggunakan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mikrometer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</a:p>
          <a:p>
            <a:pPr marL="431801" lvl="1" indent="-215900" algn="l">
              <a:lnSpc>
                <a:spcPts val="2800"/>
              </a:lnSpc>
              <a:buAutoNum type="arabicPeriod"/>
            </a:pP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Timbangan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mini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kapasita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1-2 gram yang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biasanya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untuk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menimbang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emas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bisa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digunakan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untuk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menimbang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secara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400" dirty="0" err="1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individu</a:t>
            </a:r>
            <a:r>
              <a:rPr lang="en-US" sz="2400" dirty="0">
                <a:solidFill>
                  <a:srgbClr val="0361A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</a:t>
            </a:r>
          </a:p>
          <a:p>
            <a:pPr algn="l">
              <a:lnSpc>
                <a:spcPts val="2800"/>
              </a:lnSpc>
            </a:pPr>
            <a:endParaRPr lang="en-US" sz="2400" dirty="0">
              <a:solidFill>
                <a:srgbClr val="0361A9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38400" y="495300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11. Sampling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914400" y="4076700"/>
            <a:ext cx="10186864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12.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Panen</a:t>
            </a:r>
            <a:endParaRPr lang="en-US" sz="4500" dirty="0">
              <a:solidFill>
                <a:srgbClr val="43A5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Freeform 6"/>
          <p:cNvSpPr/>
          <p:nvPr/>
        </p:nvSpPr>
        <p:spPr>
          <a:xfrm>
            <a:off x="11678401" y="4000500"/>
            <a:ext cx="6605882" cy="4349984"/>
          </a:xfrm>
          <a:custGeom>
            <a:avLst/>
            <a:gdLst/>
            <a:ahLst/>
            <a:cxnLst/>
            <a:rect l="l" t="t" r="r" b="b"/>
            <a:pathLst>
              <a:path w="6986882" h="3816584">
                <a:moveTo>
                  <a:pt x="0" y="0"/>
                </a:moveTo>
                <a:lnTo>
                  <a:pt x="6986883" y="0"/>
                </a:lnTo>
                <a:lnTo>
                  <a:pt x="6986883" y="3816585"/>
                </a:lnTo>
                <a:lnTo>
                  <a:pt x="0" y="38165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TextBox 7"/>
          <p:cNvSpPr txBox="1"/>
          <p:nvPr/>
        </p:nvSpPr>
        <p:spPr>
          <a:xfrm>
            <a:off x="838200" y="5067300"/>
            <a:ext cx="10668000" cy="39548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AutoNum type="arabicPeriod"/>
            </a:pP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Panen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dilakukan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setelah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berumur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30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hari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(DOC30)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ukuran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panjang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1,3-1,5 cm,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SR 70-87%. 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ini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sudah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relatif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tahan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lingkungan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. </a:t>
            </a:r>
          </a:p>
          <a:p>
            <a:pPr marL="431801" lvl="1" indent="-215900" algn="l">
              <a:lnSpc>
                <a:spcPts val="2800"/>
              </a:lnSpc>
              <a:buAutoNum type="arabicPeriod"/>
            </a:pPr>
            <a:r>
              <a:rPr lang="en-US" sz="2800" dirty="0" err="1">
                <a:solidFill>
                  <a:srgbClr val="0361A9"/>
                </a:solidFill>
                <a:ea typeface="Poppins Light"/>
                <a:cs typeface="Poppins Light"/>
                <a:sym typeface="Poppins Light"/>
              </a:rPr>
              <a:t>B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enur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tidak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diberi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pakan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24 jam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sebelum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dipanen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Alat-alat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panen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seperti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seser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ember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penampungan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sudah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disiapkan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telah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disterilisasi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menggunakan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alkohol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0,01 ppm. Air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dikeluarkan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melalui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pipa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pralon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buang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mengganti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pipa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pralon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yang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dipasangi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hapa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(# 0,3-0,4 cm),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sehingga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tinggal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30 cm. </a:t>
            </a:r>
          </a:p>
          <a:p>
            <a:pPr marL="431801" lvl="1" indent="-215900" algn="l">
              <a:lnSpc>
                <a:spcPts val="2800"/>
              </a:lnSpc>
              <a:buAutoNum type="arabicPeriod"/>
            </a:pP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ditangkap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menggunakan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seser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halus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dipindah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ember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penampungan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,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berkali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-kali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sampai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habis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Benur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bisa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langsung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diangkut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ke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tambak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yang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sudah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disiapkan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00" dirty="0" err="1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ditebar</a:t>
            </a:r>
            <a:r>
              <a:rPr lang="en-US" sz="2800" dirty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id-ID" sz="2800" dirty="0" smtClean="0">
                <a:solidFill>
                  <a:srgbClr val="0361A9"/>
                </a:solidFill>
                <a:ea typeface="Poppins Light Bold"/>
                <a:cs typeface="Poppins Light Bold"/>
                <a:sym typeface="Poppins Light Bold"/>
              </a:rPr>
              <a:t>p</a:t>
            </a:r>
            <a:endParaRPr lang="en-US" sz="2800" dirty="0">
              <a:solidFill>
                <a:srgbClr val="0361A9"/>
              </a:solidFill>
              <a:ea typeface="Poppins Light Bold"/>
              <a:cs typeface="Poppins Light Bold"/>
              <a:sym typeface="Poppins Ligh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3939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639300"/>
            <a:ext cx="18288000" cy="647700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0406327" y="9350381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7" name="TextBox 7"/>
          <p:cNvSpPr txBox="1"/>
          <p:nvPr/>
        </p:nvSpPr>
        <p:spPr>
          <a:xfrm>
            <a:off x="2589412" y="371475"/>
            <a:ext cx="12325949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13.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Petongkolan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di </a:t>
            </a:r>
            <a:r>
              <a:rPr lang="id-ID" sz="4500" dirty="0" smtClean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Dalam</a:t>
            </a:r>
            <a:r>
              <a:rPr lang="en-US" sz="4500" dirty="0" smtClean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Tambak</a:t>
            </a:r>
            <a:endParaRPr lang="en-US" sz="4500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sp>
        <p:nvSpPr>
          <p:cNvPr id="9" name="Freeform 9"/>
          <p:cNvSpPr/>
          <p:nvPr/>
        </p:nvSpPr>
        <p:spPr>
          <a:xfrm>
            <a:off x="12649200" y="6362700"/>
            <a:ext cx="4724400" cy="2711482"/>
          </a:xfrm>
          <a:custGeom>
            <a:avLst/>
            <a:gdLst/>
            <a:ahLst/>
            <a:cxnLst/>
            <a:rect l="l" t="t" r="r" b="b"/>
            <a:pathLst>
              <a:path w="8916960" h="5446026">
                <a:moveTo>
                  <a:pt x="0" y="0"/>
                </a:moveTo>
                <a:lnTo>
                  <a:pt x="8916960" y="0"/>
                </a:lnTo>
                <a:lnTo>
                  <a:pt x="8916960" y="5446026"/>
                </a:lnTo>
                <a:lnTo>
                  <a:pt x="0" y="54460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845700094"/>
              </p:ext>
            </p:extLst>
          </p:nvPr>
        </p:nvGraphicFramePr>
        <p:xfrm>
          <a:off x="1219200" y="1104900"/>
          <a:ext cx="15697200" cy="825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Freeform 6"/>
          <p:cNvSpPr/>
          <p:nvPr/>
        </p:nvSpPr>
        <p:spPr>
          <a:xfrm>
            <a:off x="8153400" y="6515100"/>
            <a:ext cx="4191000" cy="2667000"/>
          </a:xfrm>
          <a:custGeom>
            <a:avLst/>
            <a:gdLst/>
            <a:ahLst/>
            <a:cxnLst/>
            <a:rect l="l" t="t" r="r" b="b"/>
            <a:pathLst>
              <a:path w="6986882" h="3816584">
                <a:moveTo>
                  <a:pt x="0" y="0"/>
                </a:moveTo>
                <a:lnTo>
                  <a:pt x="6986883" y="0"/>
                </a:lnTo>
                <a:lnTo>
                  <a:pt x="6986883" y="3816585"/>
                </a:lnTo>
                <a:lnTo>
                  <a:pt x="0" y="38165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2448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507629" y="207934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639300"/>
            <a:ext cx="18288000" cy="647700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2679289" y="9022598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7" name="TextBox 7"/>
          <p:cNvSpPr txBox="1"/>
          <p:nvPr/>
        </p:nvSpPr>
        <p:spPr>
          <a:xfrm>
            <a:off x="2589412" y="371475"/>
            <a:ext cx="12325949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  <a:r>
              <a:rPr lang="id-ID" sz="4500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  <a:r>
              <a:rPr lang="en-US" sz="4500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  <a:r>
              <a:rPr lang="en-US" sz="4500" dirty="0" err="1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Petongkolan</a:t>
            </a:r>
            <a:r>
              <a:rPr lang="en-US" sz="4500" dirty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 di </a:t>
            </a:r>
            <a:r>
              <a:rPr lang="id-ID" sz="4500" dirty="0" smtClean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Dalam</a:t>
            </a:r>
            <a:r>
              <a:rPr lang="en-US" sz="4500" dirty="0" smtClean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id-ID" sz="4500" dirty="0" smtClean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Hapa</a:t>
            </a:r>
            <a:endParaRPr lang="en-US" sz="4500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01745597"/>
              </p:ext>
            </p:extLst>
          </p:nvPr>
        </p:nvGraphicFramePr>
        <p:xfrm>
          <a:off x="914400" y="0"/>
          <a:ext cx="15697200" cy="825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5867400" y="7353300"/>
            <a:ext cx="2667000" cy="2529230"/>
            <a:chOff x="0" y="0"/>
            <a:chExt cx="2171700" cy="2790825"/>
          </a:xfrm>
        </p:grpSpPr>
        <p:pic>
          <p:nvPicPr>
            <p:cNvPr id="17" name="Picture 16" descr="Thumbnail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171700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 Box 1178828287"/>
            <p:cNvSpPr txBox="1"/>
            <p:nvPr/>
          </p:nvSpPr>
          <p:spPr>
            <a:xfrm>
              <a:off x="19050" y="2466975"/>
              <a:ext cx="2019300" cy="32385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d-ID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Gambar 18. Kantong hapa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991600" y="7277100"/>
            <a:ext cx="3581400" cy="2667000"/>
            <a:chOff x="0" y="0"/>
            <a:chExt cx="2995295" cy="2778125"/>
          </a:xfrm>
        </p:grpSpPr>
        <p:sp>
          <p:nvSpPr>
            <p:cNvPr id="15" name="Text Box 56"/>
            <p:cNvSpPr txBox="1"/>
            <p:nvPr/>
          </p:nvSpPr>
          <p:spPr>
            <a:xfrm>
              <a:off x="402590" y="2473960"/>
              <a:ext cx="2428875" cy="30416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d-ID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Gambar 19. Pemasangan kantong hapa 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67" t="14483" r="34523" b="16946"/>
            <a:stretch/>
          </p:blipFill>
          <p:spPr bwMode="auto">
            <a:xfrm rot="16200000">
              <a:off x="259715" y="-259715"/>
              <a:ext cx="2475865" cy="299529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131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717" y="21373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0406327" y="9334052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8" name="TextBox 8"/>
          <p:cNvSpPr txBox="1"/>
          <p:nvPr/>
        </p:nvSpPr>
        <p:spPr>
          <a:xfrm>
            <a:off x="3505200" y="1104900"/>
            <a:ext cx="12344400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b="1" dirty="0" err="1"/>
              <a:t>Aplikasi</a:t>
            </a:r>
            <a:r>
              <a:rPr lang="en-US" sz="2800" b="1" dirty="0"/>
              <a:t> </a:t>
            </a:r>
            <a:r>
              <a:rPr lang="en-US" sz="2800" b="1" dirty="0" err="1"/>
              <a:t>pupuk</a:t>
            </a:r>
            <a:r>
              <a:rPr lang="en-US" sz="2800" b="1" dirty="0"/>
              <a:t> </a:t>
            </a:r>
            <a:r>
              <a:rPr lang="en-US" sz="2800" b="1" dirty="0" err="1"/>
              <a:t>organik</a:t>
            </a:r>
            <a:r>
              <a:rPr lang="en-US" sz="2800" b="1" dirty="0"/>
              <a:t> (</a:t>
            </a:r>
            <a:r>
              <a:rPr lang="en-US" sz="2800" b="1" dirty="0" err="1"/>
              <a:t>Bokasi</a:t>
            </a:r>
            <a:r>
              <a:rPr lang="en-US" sz="2800" dirty="0"/>
              <a:t>), </a:t>
            </a:r>
            <a:r>
              <a:rPr lang="en-US" sz="2800" dirty="0" err="1"/>
              <a:t>aplikasi</a:t>
            </a:r>
            <a:r>
              <a:rPr lang="en-US" sz="2800" dirty="0"/>
              <a:t> </a:t>
            </a:r>
            <a:r>
              <a:rPr lang="en-US" sz="2800" b="1" dirty="0" err="1"/>
              <a:t>pupuk</a:t>
            </a:r>
            <a:r>
              <a:rPr lang="en-US" sz="2800" b="1" dirty="0"/>
              <a:t> </a:t>
            </a:r>
            <a:r>
              <a:rPr lang="en-US" sz="2800" b="1" dirty="0" err="1"/>
              <a:t>organik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ditebar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kebutuhan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menumbuhkan</a:t>
            </a:r>
            <a:r>
              <a:rPr lang="en-US" sz="2800" dirty="0"/>
              <a:t> </a:t>
            </a:r>
            <a:r>
              <a:rPr lang="en-US" sz="2800" dirty="0" err="1"/>
              <a:t>pakan</a:t>
            </a:r>
            <a:r>
              <a:rPr lang="en-US" sz="2800" dirty="0"/>
              <a:t> </a:t>
            </a:r>
            <a:r>
              <a:rPr lang="en-US" sz="2800" dirty="0" err="1"/>
              <a:t>alami</a:t>
            </a:r>
            <a:r>
              <a:rPr lang="en-US" sz="2800" dirty="0"/>
              <a:t> di </a:t>
            </a:r>
            <a:r>
              <a:rPr lang="en-US" sz="2800" dirty="0" err="1"/>
              <a:t>tambak</a:t>
            </a:r>
            <a:r>
              <a:rPr lang="en-US" sz="2800" dirty="0"/>
              <a:t>.</a:t>
            </a:r>
            <a:endParaRPr lang="id-ID" sz="2800" dirty="0"/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err="1"/>
              <a:t>Bahan</a:t>
            </a:r>
            <a:r>
              <a:rPr lang="en-US" sz="2800" dirty="0"/>
              <a:t>: </a:t>
            </a:r>
            <a:r>
              <a:rPr lang="en-US" sz="2800" dirty="0" err="1"/>
              <a:t>dedak</a:t>
            </a:r>
            <a:r>
              <a:rPr lang="en-US" sz="2800" dirty="0"/>
              <a:t> 10 kg, </a:t>
            </a:r>
            <a:r>
              <a:rPr lang="en-US" sz="2800" dirty="0" err="1"/>
              <a:t>molase</a:t>
            </a:r>
            <a:r>
              <a:rPr lang="en-US" sz="2800" dirty="0"/>
              <a:t> (</a:t>
            </a:r>
            <a:r>
              <a:rPr lang="en-US" sz="2800" dirty="0" err="1"/>
              <a:t>tetes</a:t>
            </a:r>
            <a:r>
              <a:rPr lang="en-US" sz="2800" dirty="0"/>
              <a:t>) 3 liter, </a:t>
            </a:r>
            <a:r>
              <a:rPr lang="en-US" sz="2800" b="1" dirty="0" err="1"/>
              <a:t>Probiotik</a:t>
            </a:r>
            <a:r>
              <a:rPr lang="en-US" sz="2800" b="1" dirty="0"/>
              <a:t> </a:t>
            </a:r>
            <a:r>
              <a:rPr lang="en-US" sz="2800" b="1" i="1" dirty="0"/>
              <a:t>Bacillus </a:t>
            </a:r>
            <a:r>
              <a:rPr lang="en-US" sz="2800" b="1" i="1" dirty="0" err="1"/>
              <a:t>sp</a:t>
            </a:r>
            <a:r>
              <a:rPr lang="en-US" sz="2800" b="1" i="1" dirty="0"/>
              <a:t>, </a:t>
            </a:r>
            <a:r>
              <a:rPr lang="en-US" sz="2800" b="1" dirty="0" err="1"/>
              <a:t>Ragi</a:t>
            </a:r>
            <a:r>
              <a:rPr lang="en-US" sz="2800" b="1" dirty="0"/>
              <a:t> roti (</a:t>
            </a:r>
            <a:r>
              <a:rPr lang="en-US" sz="2800" b="1" dirty="0" err="1"/>
              <a:t>fermipan</a:t>
            </a:r>
            <a:r>
              <a:rPr lang="en-US" sz="2800" b="1" dirty="0"/>
              <a:t>) 40 gram, Air </a:t>
            </a:r>
            <a:r>
              <a:rPr lang="en-US" sz="2800" b="1" dirty="0" err="1"/>
              <a:t>bersih</a:t>
            </a:r>
            <a:r>
              <a:rPr lang="en-US" sz="2800" b="1" dirty="0"/>
              <a:t> 40 liter</a:t>
            </a:r>
            <a:r>
              <a:rPr lang="id-ID" sz="2800" b="1" dirty="0"/>
              <a:t>,</a:t>
            </a:r>
            <a:endParaRPr lang="id-ID" sz="2800" dirty="0"/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Cara </a:t>
            </a:r>
            <a:r>
              <a:rPr lang="en-US" sz="2800" dirty="0" err="1"/>
              <a:t>pembuatan</a:t>
            </a:r>
            <a:r>
              <a:rPr lang="en-US" sz="2800" dirty="0"/>
              <a:t>: </a:t>
            </a:r>
            <a:r>
              <a:rPr lang="en-US" sz="2800" dirty="0" err="1"/>
              <a:t>masukkan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, </a:t>
            </a:r>
            <a:r>
              <a:rPr lang="en-US" sz="2800" dirty="0" err="1"/>
              <a:t>aduk</a:t>
            </a:r>
            <a:r>
              <a:rPr lang="en-US" sz="2800" dirty="0"/>
              <a:t> </a:t>
            </a:r>
            <a:r>
              <a:rPr lang="en-US" sz="2800" dirty="0" err="1"/>
              <a:t>merata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simpan</a:t>
            </a:r>
            <a:r>
              <a:rPr lang="en-US" sz="2800" dirty="0"/>
              <a:t> </a:t>
            </a:r>
            <a:r>
              <a:rPr lang="en-US" sz="2800" dirty="0" err="1"/>
              <a:t>ditempat</a:t>
            </a:r>
            <a:r>
              <a:rPr lang="en-US" sz="2800" dirty="0"/>
              <a:t> </a:t>
            </a:r>
            <a:r>
              <a:rPr lang="en-US" sz="2800" dirty="0" err="1"/>
              <a:t>tertutup</a:t>
            </a:r>
            <a:r>
              <a:rPr lang="en-US" sz="2800" dirty="0"/>
              <a:t> (</a:t>
            </a:r>
            <a:r>
              <a:rPr lang="en-US" sz="2800" dirty="0" err="1"/>
              <a:t>blong</a:t>
            </a:r>
            <a:r>
              <a:rPr lang="en-US" sz="2800" dirty="0"/>
              <a:t>/</a:t>
            </a:r>
            <a:r>
              <a:rPr lang="en-US" sz="2800" dirty="0" err="1"/>
              <a:t>styrofoam</a:t>
            </a:r>
            <a:r>
              <a:rPr lang="en-US" sz="2800" dirty="0"/>
              <a:t>)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terhindar</a:t>
            </a:r>
            <a:r>
              <a:rPr lang="en-US" sz="2800" dirty="0"/>
              <a:t> </a:t>
            </a:r>
            <a:r>
              <a:rPr lang="en-US" sz="2800" dirty="0" err="1"/>
              <a:t>sinar</a:t>
            </a:r>
            <a:r>
              <a:rPr lang="en-US" sz="2800" dirty="0"/>
              <a:t> </a:t>
            </a:r>
            <a:r>
              <a:rPr lang="en-US" sz="2800" dirty="0" err="1"/>
              <a:t>matahari</a:t>
            </a:r>
            <a:r>
              <a:rPr lang="en-US" sz="2800" dirty="0"/>
              <a:t>, minimal 2 </a:t>
            </a:r>
            <a:r>
              <a:rPr lang="en-US" sz="2800" dirty="0" err="1"/>
              <a:t>har</a:t>
            </a:r>
            <a:r>
              <a:rPr lang="id-ID" sz="2800" dirty="0"/>
              <a:t>i, untuk: </a:t>
            </a:r>
            <a:r>
              <a:rPr lang="en-US" sz="2800" dirty="0" err="1"/>
              <a:t>luasan</a:t>
            </a:r>
            <a:r>
              <a:rPr lang="en-US" sz="2800" dirty="0"/>
              <a:t> 500 m</a:t>
            </a:r>
            <a:r>
              <a:rPr lang="en-US" sz="2800" baseline="30000" dirty="0"/>
              <a:t>2</a:t>
            </a:r>
            <a:r>
              <a:rPr lang="id-ID" sz="2800" dirty="0"/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89412" y="371475"/>
            <a:ext cx="12879188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id-ID" sz="4500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14</a:t>
            </a:r>
            <a:r>
              <a:rPr lang="en-US" sz="4500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  <a:r>
              <a:rPr lang="id-ID" sz="4500" dirty="0" smtClean="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Cara Membuat Bokasi (Fermentasi)</a:t>
            </a:r>
            <a:endParaRPr lang="en-US" sz="4500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 dirty="0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  <p:sp>
        <p:nvSpPr>
          <p:cNvPr id="35" name="TextBox 8"/>
          <p:cNvSpPr txBox="1"/>
          <p:nvPr/>
        </p:nvSpPr>
        <p:spPr>
          <a:xfrm>
            <a:off x="457200" y="4533900"/>
            <a:ext cx="12954000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74"/>
              </a:lnSpc>
            </a:pPr>
            <a:r>
              <a:rPr lang="en-US" sz="4400" dirty="0" smtClean="0">
                <a:solidFill>
                  <a:srgbClr val="43A5FF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1</a:t>
            </a:r>
            <a:r>
              <a:rPr lang="id-ID" sz="4400" dirty="0" smtClean="0">
                <a:solidFill>
                  <a:srgbClr val="43A5FF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5</a:t>
            </a:r>
            <a:r>
              <a:rPr lang="en-US" sz="4400" dirty="0" smtClean="0">
                <a:solidFill>
                  <a:srgbClr val="43A5FF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. </a:t>
            </a:r>
            <a:r>
              <a:rPr lang="id-ID" sz="4400" dirty="0" smtClean="0">
                <a:solidFill>
                  <a:srgbClr val="43A5FF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Cara Membuat </a:t>
            </a:r>
            <a:r>
              <a:rPr lang="id-ID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POC </a:t>
            </a:r>
            <a:r>
              <a:rPr lang="id-ID" sz="4400" b="1" dirty="0">
                <a:latin typeface="Arial" panose="020B0604020202020204" pitchFamily="34" charset="0"/>
                <a:cs typeface="Arial" panose="020B0604020202020204" pitchFamily="34" charset="0"/>
              </a:rPr>
              <a:t>(Pupuk Organik Cair</a:t>
            </a:r>
            <a:r>
              <a:rPr lang="id-ID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24000" y="5600700"/>
            <a:ext cx="16078200" cy="3447098"/>
            <a:chOff x="1524000" y="5600700"/>
            <a:chExt cx="16078200" cy="3447098"/>
          </a:xfrm>
        </p:grpSpPr>
        <p:sp>
          <p:nvSpPr>
            <p:cNvPr id="36" name="TextBox 7"/>
            <p:cNvSpPr txBox="1"/>
            <p:nvPr/>
          </p:nvSpPr>
          <p:spPr>
            <a:xfrm>
              <a:off x="1524000" y="5600700"/>
              <a:ext cx="5181600" cy="34470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id-ID" sz="2800" b="1" dirty="0"/>
                <a:t>Bahan:</a:t>
              </a:r>
            </a:p>
            <a:p>
              <a:pPr lvl="0"/>
              <a:r>
                <a:rPr lang="id-ID" sz="2800" b="1" dirty="0"/>
                <a:t>M</a:t>
              </a:r>
              <a:r>
                <a:rPr lang="en-US" sz="2800" b="1" dirty="0"/>
                <a:t>o</a:t>
              </a:r>
              <a:r>
                <a:rPr lang="id-ID" sz="2800" b="1" dirty="0"/>
                <a:t>lase                	:  </a:t>
              </a:r>
              <a:r>
                <a:rPr lang="en-US" sz="2800" b="1" dirty="0"/>
                <a:t>30</a:t>
              </a:r>
              <a:r>
                <a:rPr lang="id-ID" sz="2800" b="1" dirty="0"/>
                <a:t> lt</a:t>
              </a:r>
            </a:p>
            <a:p>
              <a:pPr lvl="0"/>
              <a:r>
                <a:rPr lang="id-ID" sz="2800" b="1" dirty="0"/>
                <a:t>Probiotik stater  	:  </a:t>
              </a:r>
              <a:r>
                <a:rPr lang="en-US" sz="2800" b="1" dirty="0"/>
                <a:t>15</a:t>
              </a:r>
              <a:r>
                <a:rPr lang="id-ID" sz="2800" b="1" dirty="0"/>
                <a:t> lt</a:t>
              </a:r>
            </a:p>
            <a:p>
              <a:pPr lvl="0"/>
              <a:r>
                <a:rPr lang="id-ID" sz="2800" b="1" dirty="0"/>
                <a:t>S</a:t>
              </a:r>
              <a:r>
                <a:rPr lang="en-US" sz="2800" b="1" dirty="0"/>
                <a:t>P</a:t>
              </a:r>
              <a:r>
                <a:rPr lang="id-ID" sz="2800" b="1" dirty="0"/>
                <a:t>36 </a:t>
              </a:r>
              <a:r>
                <a:rPr lang="en-US" sz="2800" b="1" dirty="0"/>
                <a:t>/Urea</a:t>
              </a:r>
              <a:r>
                <a:rPr lang="id-ID" sz="2800" b="1" dirty="0"/>
                <a:t>      	:  8</a:t>
              </a:r>
              <a:r>
                <a:rPr lang="en-US" sz="2800" b="1" dirty="0"/>
                <a:t>,</a:t>
              </a:r>
              <a:r>
                <a:rPr lang="id-ID" sz="2800" b="1" dirty="0"/>
                <a:t>5 </a:t>
              </a:r>
              <a:r>
                <a:rPr lang="en-US" sz="2800" b="1" dirty="0"/>
                <a:t>Kg</a:t>
              </a:r>
              <a:endParaRPr lang="id-ID" sz="2800" b="1" dirty="0"/>
            </a:p>
            <a:p>
              <a:pPr lvl="0"/>
              <a:r>
                <a:rPr lang="id-ID" sz="2800" b="1" dirty="0"/>
                <a:t>ZA                         	:  3</a:t>
              </a:r>
              <a:r>
                <a:rPr lang="en-US" sz="2800" b="1" dirty="0"/>
                <a:t>0</a:t>
              </a:r>
              <a:r>
                <a:rPr lang="id-ID" sz="2800" b="1" dirty="0"/>
                <a:t> kg</a:t>
              </a:r>
            </a:p>
            <a:p>
              <a:pPr lvl="0"/>
              <a:r>
                <a:rPr lang="id-ID" sz="2800" b="1" dirty="0"/>
                <a:t>Susu skim            	:  </a:t>
              </a:r>
              <a:r>
                <a:rPr lang="en-US" sz="2800" b="1" dirty="0"/>
                <a:t>3</a:t>
              </a:r>
              <a:r>
                <a:rPr lang="id-ID" sz="2800" b="1" dirty="0"/>
                <a:t> kg</a:t>
              </a:r>
            </a:p>
            <a:p>
              <a:pPr lvl="0"/>
              <a:r>
                <a:rPr lang="id-ID" sz="2800" b="1" dirty="0"/>
                <a:t>Ragi tape             	:   </a:t>
              </a:r>
              <a:r>
                <a:rPr lang="en-US" sz="2800" b="1" dirty="0"/>
                <a:t>3 </a:t>
              </a:r>
              <a:r>
                <a:rPr lang="en-US" sz="2800" b="1" dirty="0" err="1"/>
                <a:t>pak</a:t>
              </a:r>
              <a:r>
                <a:rPr lang="en-US" sz="2800" b="1" dirty="0"/>
                <a:t> (75 </a:t>
              </a:r>
              <a:r>
                <a:rPr lang="en-US" sz="2800" b="1" dirty="0" err="1"/>
                <a:t>biji</a:t>
              </a:r>
              <a:r>
                <a:rPr lang="en-US" sz="2800" b="1" dirty="0"/>
                <a:t>)</a:t>
              </a:r>
              <a:endParaRPr lang="id-ID" sz="2800" b="1" dirty="0"/>
            </a:p>
            <a:p>
              <a:pPr lvl="0"/>
              <a:r>
                <a:rPr lang="id-ID" sz="2800" b="1" dirty="0"/>
                <a:t>Yakult                   	:  3</a:t>
              </a:r>
              <a:r>
                <a:rPr lang="en-US" sz="2800" b="1" dirty="0"/>
                <a:t>0</a:t>
              </a:r>
              <a:r>
                <a:rPr lang="id-ID" sz="2800" b="1" dirty="0"/>
                <a:t> botol</a:t>
              </a:r>
              <a:r>
                <a:rPr lang="id-ID" sz="2800" b="1" dirty="0" smtClean="0"/>
                <a:t>,</a:t>
              </a:r>
              <a:endParaRPr lang="id-ID" sz="2800" b="1" dirty="0"/>
            </a:p>
          </p:txBody>
        </p:sp>
        <p:sp>
          <p:nvSpPr>
            <p:cNvPr id="20" name="TextBox 7"/>
            <p:cNvSpPr txBox="1"/>
            <p:nvPr/>
          </p:nvSpPr>
          <p:spPr>
            <a:xfrm>
              <a:off x="6781800" y="5600700"/>
              <a:ext cx="10820400" cy="34470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2800" b="1" dirty="0"/>
                <a:t>Cara </a:t>
              </a:r>
              <a:r>
                <a:rPr lang="en-US" sz="2800" b="1" dirty="0" err="1"/>
                <a:t>Pembuatan</a:t>
              </a:r>
              <a:r>
                <a:rPr lang="id-ID" sz="2800" b="1" dirty="0"/>
                <a:t>:</a:t>
              </a:r>
            </a:p>
            <a:p>
              <a:pPr marL="623888" lvl="0" indent="-355600">
                <a:buFont typeface="+mj-lt"/>
                <a:buAutoNum type="arabicPeriod"/>
              </a:pPr>
              <a:r>
                <a:rPr lang="id-ID" sz="2800" b="1" dirty="0"/>
                <a:t>Aduk semua bahan tersebut dalam </a:t>
              </a:r>
              <a:r>
                <a:rPr lang="en-US" sz="2800" b="1" dirty="0"/>
                <a:t>drum </a:t>
              </a:r>
              <a:r>
                <a:rPr lang="id-ID" sz="2800" b="1" dirty="0"/>
                <a:t>diaduk-aduk sampai rata</a:t>
              </a:r>
            </a:p>
            <a:p>
              <a:pPr marL="623888" lvl="0" indent="-355600">
                <a:buFont typeface="+mj-lt"/>
                <a:buAutoNum type="arabicPeriod"/>
              </a:pPr>
              <a:r>
                <a:rPr lang="id-ID" sz="2800" b="1" dirty="0"/>
                <a:t>Probiotik </a:t>
              </a:r>
              <a:r>
                <a:rPr lang="en-US" sz="2800" b="1" dirty="0" err="1"/>
                <a:t>diperam</a:t>
              </a:r>
              <a:r>
                <a:rPr lang="en-US" sz="2800" b="1" dirty="0"/>
                <a:t> </a:t>
              </a:r>
              <a:r>
                <a:rPr lang="en-US" sz="2800" b="1" dirty="0" err="1"/>
                <a:t>selama</a:t>
              </a:r>
              <a:r>
                <a:rPr lang="en-US" sz="2800" b="1" dirty="0"/>
                <a:t> </a:t>
              </a:r>
              <a:r>
                <a:rPr lang="id-ID" sz="2800" b="1" dirty="0"/>
                <a:t> 4  hari</a:t>
              </a:r>
            </a:p>
            <a:p>
              <a:pPr marL="623888" lvl="0" indent="-355600">
                <a:buFont typeface="+mj-lt"/>
                <a:buAutoNum type="arabicPeriod"/>
              </a:pPr>
              <a:r>
                <a:rPr lang="en-US" sz="2800" b="1" dirty="0" err="1"/>
                <a:t>Aplikasi</a:t>
              </a:r>
              <a:r>
                <a:rPr lang="en-US" sz="2800" b="1" dirty="0"/>
                <a:t> di </a:t>
              </a:r>
              <a:r>
                <a:rPr lang="en-US" sz="2800" b="1" dirty="0" err="1"/>
                <a:t>tambak</a:t>
              </a:r>
              <a:r>
                <a:rPr lang="en-US" sz="2800" b="1" dirty="0"/>
                <a:t> </a:t>
              </a:r>
              <a:r>
                <a:rPr lang="en-US" sz="2800" b="1" dirty="0" err="1"/>
                <a:t>sebanyak</a:t>
              </a:r>
              <a:r>
                <a:rPr lang="en-US" sz="2800" b="1" dirty="0"/>
                <a:t> 20 ppm</a:t>
              </a:r>
              <a:endParaRPr lang="id-ID" sz="2800" b="1" dirty="0"/>
            </a:p>
            <a:p>
              <a:pPr marL="623888" lvl="0" indent="-355600">
                <a:buFont typeface="+mj-lt"/>
                <a:buAutoNum type="arabicPeriod"/>
              </a:pPr>
              <a:r>
                <a:rPr lang="en-US" sz="2800" b="1" dirty="0" err="1"/>
                <a:t>Penebaran</a:t>
              </a:r>
              <a:r>
                <a:rPr lang="en-US" sz="2800" b="1" dirty="0"/>
                <a:t> </a:t>
              </a:r>
              <a:r>
                <a:rPr lang="en-US" sz="2800" b="1" dirty="0" err="1"/>
                <a:t>bakteri</a:t>
              </a:r>
              <a:r>
                <a:rPr lang="en-US" sz="2800" b="1" dirty="0"/>
                <a:t> </a:t>
              </a:r>
              <a:r>
                <a:rPr lang="en-US" sz="2800" b="1" dirty="0" err="1"/>
                <a:t>probiotik</a:t>
              </a:r>
              <a:r>
                <a:rPr lang="en-US" sz="2800" b="1" dirty="0"/>
                <a:t> </a:t>
              </a:r>
              <a:r>
                <a:rPr lang="en-US" sz="2800" b="1" dirty="0" err="1"/>
                <a:t>ke</a:t>
              </a:r>
              <a:r>
                <a:rPr lang="en-US" sz="2800" b="1" dirty="0"/>
                <a:t> </a:t>
              </a:r>
              <a:r>
                <a:rPr lang="en-US" sz="2800" b="1" dirty="0" err="1"/>
                <a:t>tambak</a:t>
              </a:r>
              <a:r>
                <a:rPr lang="en-US" sz="2800" b="1" dirty="0"/>
                <a:t> </a:t>
              </a:r>
              <a:r>
                <a:rPr lang="en-US" sz="2800" b="1" dirty="0" err="1"/>
                <a:t>tiap</a:t>
              </a:r>
              <a:r>
                <a:rPr lang="en-US" sz="2800" b="1" dirty="0"/>
                <a:t> 2 - 4 </a:t>
              </a:r>
              <a:r>
                <a:rPr lang="en-US" sz="2800" b="1" dirty="0" err="1"/>
                <a:t>hari</a:t>
              </a:r>
              <a:r>
                <a:rPr lang="en-US" sz="2800" b="1" dirty="0"/>
                <a:t> </a:t>
              </a:r>
              <a:r>
                <a:rPr lang="en-US" sz="2800" b="1" dirty="0" err="1"/>
                <a:t>sekali</a:t>
              </a:r>
              <a:r>
                <a:rPr lang="en-US" sz="2800" b="1" dirty="0"/>
                <a:t>. Flock </a:t>
              </a:r>
              <a:r>
                <a:rPr lang="en-US" sz="2800" b="1" dirty="0" err="1"/>
                <a:t>akan</a:t>
              </a:r>
              <a:r>
                <a:rPr lang="en-US" sz="2800" b="1" dirty="0"/>
                <a:t> </a:t>
              </a:r>
              <a:r>
                <a:rPr lang="en-US" sz="2800" b="1" dirty="0" err="1"/>
                <a:t>terbentuk</a:t>
              </a:r>
              <a:r>
                <a:rPr lang="en-US" sz="2800" b="1" dirty="0"/>
                <a:t> </a:t>
              </a:r>
              <a:r>
                <a:rPr lang="en-US" sz="2800" b="1" dirty="0" err="1"/>
                <a:t>setelah</a:t>
              </a:r>
              <a:r>
                <a:rPr lang="en-US" sz="2800" b="1" dirty="0"/>
                <a:t> 1 - 1,5 </a:t>
              </a:r>
              <a:r>
                <a:rPr lang="en-US" sz="2800" b="1" dirty="0" err="1"/>
                <a:t>bulan</a:t>
              </a:r>
              <a:r>
                <a:rPr lang="en-US" sz="2800" b="1" dirty="0"/>
                <a:t> yang </a:t>
              </a:r>
              <a:r>
                <a:rPr lang="en-US" sz="2800" b="1" dirty="0" err="1"/>
                <a:t>ditandai</a:t>
              </a:r>
              <a:r>
                <a:rPr lang="en-US" sz="2800" b="1" dirty="0"/>
                <a:t> </a:t>
              </a:r>
              <a:r>
                <a:rPr lang="en-US" sz="2800" b="1" dirty="0" err="1"/>
                <a:t>terjadinya</a:t>
              </a:r>
              <a:r>
                <a:rPr lang="en-US" sz="2800" b="1" dirty="0"/>
                <a:t> </a:t>
              </a:r>
              <a:r>
                <a:rPr lang="en-US" sz="2800" b="1" dirty="0" err="1"/>
                <a:t>busa</a:t>
              </a:r>
              <a:r>
                <a:rPr lang="en-US" sz="2800" b="1" dirty="0"/>
                <a:t> (foam) yang </a:t>
              </a:r>
              <a:r>
                <a:rPr lang="en-US" sz="2800" b="1" dirty="0" err="1"/>
                <a:t>berwarna</a:t>
              </a:r>
              <a:r>
                <a:rPr lang="en-US" sz="2800" b="1" dirty="0"/>
                <a:t> </a:t>
              </a:r>
              <a:r>
                <a:rPr lang="en-US" sz="2800" b="1" dirty="0" err="1"/>
                <a:t>putih</a:t>
              </a:r>
              <a:r>
                <a:rPr lang="en-US" sz="2800" b="1" dirty="0"/>
                <a:t>.</a:t>
              </a:r>
              <a:endParaRPr lang="id-ID" sz="2800" b="1" dirty="0"/>
            </a:p>
            <a:p>
              <a:pPr marL="623888" indent="-355600">
                <a:buFont typeface="+mj-lt"/>
                <a:buAutoNum type="arabicPeriod"/>
              </a:pPr>
              <a:r>
                <a:rPr lang="en-US" sz="2800" b="1" dirty="0"/>
                <a:t> </a:t>
              </a:r>
              <a:r>
                <a:rPr lang="id-ID" sz="2800" b="1" dirty="0" smtClean="0"/>
                <a:t>Optimum </a:t>
              </a:r>
              <a:r>
                <a:rPr lang="id-ID" sz="2800" b="1" dirty="0"/>
                <a:t>pH utk bakteri: 6,5 – 7,5; Fungi 3,8 – 6, yeast/ragi: 4 - 5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688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32524"/>
            <a:ext cx="7881673" cy="936619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3" name="Freeform 3"/>
          <p:cNvSpPr/>
          <p:nvPr/>
        </p:nvSpPr>
        <p:spPr>
          <a:xfrm>
            <a:off x="16217033" y="290748"/>
            <a:ext cx="1665434" cy="770991"/>
          </a:xfrm>
          <a:custGeom>
            <a:avLst/>
            <a:gdLst/>
            <a:ahLst/>
            <a:cxnLst/>
            <a:rect l="l" t="t" r="r" b="b"/>
            <a:pathLst>
              <a:path w="1665434" h="770991">
                <a:moveTo>
                  <a:pt x="0" y="0"/>
                </a:moveTo>
                <a:lnTo>
                  <a:pt x="1665434" y="0"/>
                </a:lnTo>
                <a:lnTo>
                  <a:pt x="1665434" y="770991"/>
                </a:lnTo>
                <a:lnTo>
                  <a:pt x="0" y="77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9350381"/>
            <a:ext cx="18288000" cy="936619"/>
          </a:xfrm>
          <a:prstGeom prst="rect">
            <a:avLst/>
          </a:prstGeom>
          <a:solidFill>
            <a:srgbClr val="0361A9"/>
          </a:solidFill>
        </p:spPr>
      </p:sp>
      <p:sp>
        <p:nvSpPr>
          <p:cNvPr id="5" name="AutoShape 5"/>
          <p:cNvSpPr/>
          <p:nvPr/>
        </p:nvSpPr>
        <p:spPr>
          <a:xfrm>
            <a:off x="10406327" y="9350381"/>
            <a:ext cx="7881673" cy="936619"/>
          </a:xfrm>
          <a:prstGeom prst="rect">
            <a:avLst/>
          </a:prstGeom>
          <a:solidFill>
            <a:srgbClr val="F8B12F"/>
          </a:solidFill>
        </p:spPr>
      </p:sp>
      <p:sp>
        <p:nvSpPr>
          <p:cNvPr id="6" name="TextBox 6"/>
          <p:cNvSpPr txBox="1"/>
          <p:nvPr/>
        </p:nvSpPr>
        <p:spPr>
          <a:xfrm>
            <a:off x="975646" y="2270807"/>
            <a:ext cx="15864553" cy="523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55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Markus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Mangampa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Hidayat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S.,S. 2016.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Udang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Vaname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Litopenaeus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vannamei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Teknologi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Intensif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Menggunakan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Benih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Tokolan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Jurnal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Riset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Akuakultur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: 5(3) 351-361. </a:t>
            </a:r>
          </a:p>
          <a:p>
            <a:pPr marL="518155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Irzal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Effendi,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Abung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M.,S.,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M.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Qustam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Sahibuddin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Standar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Operasional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Prosedur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(SOP)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Udang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Putih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Litopenaeus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vannamei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Kepulauan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Seribu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PKSPL IPB. 27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halaman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</a:t>
            </a:r>
          </a:p>
          <a:p>
            <a:pPr marL="518155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Rustadi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2019.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Udang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Vaname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Litopenaeus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vannamei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Sistem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Resirkulasi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di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Lahan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Pedalaman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dengan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Salinitas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Air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Aerasi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Berbeda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Laporan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Penelitian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Departemen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Perikanan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Fakultas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Pertanian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UGM. 54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halaman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</a:t>
            </a:r>
          </a:p>
          <a:p>
            <a:pPr marL="518155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KKP (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Kementerian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Kelautan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Perikanan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). SNI 01-7252-2006.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Benih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udang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vaname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Litopenaeus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vannamei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)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kelas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benih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sebar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..</a:t>
            </a:r>
          </a:p>
          <a:p>
            <a:pPr marL="518155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Sukenda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2023.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Prosedur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Operasional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Budidaya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Udang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Pola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Sederhana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/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Tradisional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Plus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ini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Tradisional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Plus. Global Quality and Standards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Programme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(GQSP) Indonesia. Smart-Fish 2. 74 </a:t>
            </a:r>
            <a:r>
              <a:rPr lang="en-US" sz="2399" dirty="0" err="1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halaman</a:t>
            </a:r>
            <a:r>
              <a:rPr lang="en-US" sz="2399" dirty="0">
                <a:solidFill>
                  <a:srgbClr val="000000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89412" y="371475"/>
            <a:ext cx="1232594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500">
                <a:solidFill>
                  <a:srgbClr val="43A5FF"/>
                </a:solidFill>
                <a:latin typeface="Poppins Bold"/>
                <a:ea typeface="Poppins Bold"/>
                <a:cs typeface="Poppins Bold"/>
                <a:sym typeface="Poppins Bold"/>
              </a:rPr>
              <a:t>DAFTAR PUSTAKA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5929" y="9649589"/>
            <a:ext cx="8312353" cy="30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30"/>
              </a:lnSpc>
            </a:pPr>
            <a:r>
              <a:rPr lang="en-US" sz="1869">
                <a:solidFill>
                  <a:srgbClr val="FFFEF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Infrastructure Improvement for Shrimp Aquaculture Project (IISAP)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2705100"/>
            <a:ext cx="16429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3200" dirty="0" smtClean="0"/>
              <a:t>Video: Pentokolan udang vaname di lahan pekarangan rumah (jauh dari pesisir, 35 km pedalaman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131347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9179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439636" y="1369357"/>
            <a:ext cx="15375063" cy="7292244"/>
          </a:xfrm>
          <a:prstGeom prst="rect">
            <a:avLst/>
          </a:prstGeom>
          <a:solidFill>
            <a:srgbClr val="FFFEFE">
              <a:alpha val="58824"/>
            </a:srgbClr>
          </a:solidFill>
        </p:spPr>
      </p:sp>
      <p:sp>
        <p:nvSpPr>
          <p:cNvPr id="4" name="TextBox 4"/>
          <p:cNvSpPr txBox="1"/>
          <p:nvPr/>
        </p:nvSpPr>
        <p:spPr>
          <a:xfrm>
            <a:off x="6704693" y="3266054"/>
            <a:ext cx="4878613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spc="100">
                <a:solidFill>
                  <a:srgbClr val="323232"/>
                </a:solidFill>
                <a:latin typeface="Hussar Bold"/>
                <a:ea typeface="Hussar Bold"/>
                <a:cs typeface="Hussar Bold"/>
                <a:sym typeface="Hussar Bold"/>
              </a:rPr>
              <a:t>TERIMA KASIH</a:t>
            </a:r>
          </a:p>
        </p:txBody>
      </p:sp>
      <p:sp>
        <p:nvSpPr>
          <p:cNvPr id="5" name="Freeform 5"/>
          <p:cNvSpPr/>
          <p:nvPr/>
        </p:nvSpPr>
        <p:spPr>
          <a:xfrm>
            <a:off x="11022195" y="6351020"/>
            <a:ext cx="3096070" cy="1433285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33109" y="6405368"/>
            <a:ext cx="1791607" cy="1433285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033242" y="6459717"/>
            <a:ext cx="3284104" cy="1324588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2209</Words>
  <Application>Microsoft Office PowerPoint</Application>
  <PresentationFormat>Custom</PresentationFormat>
  <Paragraphs>165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Hussar Bold</vt:lpstr>
      <vt:lpstr>Poppins Medium Bold</vt:lpstr>
      <vt:lpstr>Poppins Light</vt:lpstr>
      <vt:lpstr>Arial</vt:lpstr>
      <vt:lpstr>Wingdings</vt:lpstr>
      <vt:lpstr>Poppins Medium</vt:lpstr>
      <vt:lpstr>Poppins Bold</vt:lpstr>
      <vt:lpstr>Times New Roman</vt:lpstr>
      <vt:lpstr>Calibri</vt:lpstr>
      <vt:lpstr>Poppins Light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Salinan dari Vulnerability and dependency in tuna fisheries</dc:title>
  <cp:lastModifiedBy>ACER</cp:lastModifiedBy>
  <cp:revision>55</cp:revision>
  <dcterms:created xsi:type="dcterms:W3CDTF">2006-08-16T00:00:00Z</dcterms:created>
  <dcterms:modified xsi:type="dcterms:W3CDTF">2025-02-24T23:56:34Z</dcterms:modified>
  <dc:identifier>DAGeggEIQgk</dc:identifier>
</cp:coreProperties>
</file>